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1"/>
  </p:notesMasterIdLst>
  <p:sldIdLst>
    <p:sldId id="1608" r:id="rId2"/>
    <p:sldId id="1794" r:id="rId3"/>
    <p:sldId id="1796" r:id="rId4"/>
    <p:sldId id="1797" r:id="rId5"/>
    <p:sldId id="560" r:id="rId6"/>
    <p:sldId id="1800" r:id="rId7"/>
    <p:sldId id="1802" r:id="rId8"/>
    <p:sldId id="1803" r:id="rId9"/>
    <p:sldId id="564" r:id="rId10"/>
    <p:sldId id="577" r:id="rId11"/>
    <p:sldId id="578" r:id="rId12"/>
    <p:sldId id="1930" r:id="rId13"/>
    <p:sldId id="1809" r:id="rId14"/>
    <p:sldId id="1810" r:id="rId15"/>
    <p:sldId id="1932" r:id="rId16"/>
    <p:sldId id="1837" r:id="rId17"/>
    <p:sldId id="1906" r:id="rId18"/>
    <p:sldId id="621" r:id="rId19"/>
    <p:sldId id="345" r:id="rId20"/>
    <p:sldId id="1842" r:id="rId21"/>
    <p:sldId id="1849" r:id="rId22"/>
    <p:sldId id="1920" r:id="rId23"/>
    <p:sldId id="1455" r:id="rId24"/>
    <p:sldId id="1499" r:id="rId25"/>
    <p:sldId id="1500" r:id="rId26"/>
    <p:sldId id="1501" r:id="rId27"/>
    <p:sldId id="1502" r:id="rId28"/>
    <p:sldId id="642" r:id="rId29"/>
    <p:sldId id="1845" r:id="rId30"/>
    <p:sldId id="1913" r:id="rId31"/>
    <p:sldId id="1847" r:id="rId32"/>
    <p:sldId id="1484" r:id="rId33"/>
    <p:sldId id="1448" r:id="rId34"/>
    <p:sldId id="284" r:id="rId35"/>
    <p:sldId id="1851" r:id="rId36"/>
    <p:sldId id="1853" r:id="rId37"/>
    <p:sldId id="1933" r:id="rId38"/>
    <p:sldId id="1814" r:id="rId39"/>
    <p:sldId id="1921" r:id="rId40"/>
    <p:sldId id="1816" r:id="rId41"/>
    <p:sldId id="1817" r:id="rId42"/>
    <p:sldId id="1915" r:id="rId43"/>
    <p:sldId id="1818" r:id="rId44"/>
    <p:sldId id="1916" r:id="rId45"/>
    <p:sldId id="1917" r:id="rId46"/>
    <p:sldId id="1821" r:id="rId47"/>
    <p:sldId id="1823" r:id="rId48"/>
    <p:sldId id="1825" r:id="rId49"/>
    <p:sldId id="1826" r:id="rId50"/>
    <p:sldId id="1827" r:id="rId51"/>
    <p:sldId id="638" r:id="rId52"/>
    <p:sldId id="653" r:id="rId53"/>
    <p:sldId id="1855" r:id="rId54"/>
    <p:sldId id="1856" r:id="rId55"/>
    <p:sldId id="1857" r:id="rId56"/>
    <p:sldId id="1934" r:id="rId57"/>
    <p:sldId id="1907" r:id="rId58"/>
    <p:sldId id="1869" r:id="rId59"/>
    <p:sldId id="1870" r:id="rId60"/>
    <p:sldId id="1873" r:id="rId61"/>
    <p:sldId id="1874" r:id="rId62"/>
    <p:sldId id="1876" r:id="rId63"/>
    <p:sldId id="1879" r:id="rId64"/>
    <p:sldId id="1880" r:id="rId65"/>
    <p:sldId id="662" r:id="rId66"/>
    <p:sldId id="1935" r:id="rId67"/>
    <p:sldId id="1901" r:id="rId68"/>
    <p:sldId id="1902" r:id="rId69"/>
    <p:sldId id="1903" r:id="rId70"/>
    <p:sldId id="1904" r:id="rId71"/>
    <p:sldId id="748" r:id="rId72"/>
    <p:sldId id="749" r:id="rId73"/>
    <p:sldId id="782" r:id="rId74"/>
    <p:sldId id="684" r:id="rId75"/>
    <p:sldId id="683" r:id="rId76"/>
    <p:sldId id="687" r:id="rId77"/>
    <p:sldId id="689" r:id="rId78"/>
    <p:sldId id="733" r:id="rId79"/>
    <p:sldId id="731" r:id="rId80"/>
    <p:sldId id="734" r:id="rId81"/>
    <p:sldId id="737" r:id="rId82"/>
    <p:sldId id="743" r:id="rId83"/>
    <p:sldId id="783" r:id="rId84"/>
    <p:sldId id="725" r:id="rId85"/>
    <p:sldId id="1749" r:id="rId86"/>
    <p:sldId id="923" r:id="rId87"/>
    <p:sldId id="1761" r:id="rId88"/>
    <p:sldId id="898" r:id="rId89"/>
    <p:sldId id="313" r:id="rId90"/>
    <p:sldId id="314" r:id="rId91"/>
    <p:sldId id="1768" r:id="rId92"/>
    <p:sldId id="1936" r:id="rId93"/>
    <p:sldId id="1905" r:id="rId94"/>
    <p:sldId id="1937" r:id="rId95"/>
    <p:sldId id="1685" r:id="rId96"/>
    <p:sldId id="1715" r:id="rId97"/>
    <p:sldId id="1752" r:id="rId98"/>
    <p:sldId id="1781" r:id="rId99"/>
    <p:sldId id="727" r:id="rId100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  <a:srgbClr val="F0CDBC"/>
    <a:srgbClr val="0033CC"/>
    <a:srgbClr val="FFFF00"/>
    <a:srgbClr val="DAD1CE"/>
    <a:srgbClr val="E9D2CD"/>
    <a:srgbClr val="CCFF66"/>
    <a:srgbClr val="008080"/>
    <a:srgbClr val="E48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94757" autoAdjust="0"/>
  </p:normalViewPr>
  <p:slideViewPr>
    <p:cSldViewPr snapToGrid="0">
      <p:cViewPr varScale="1">
        <p:scale>
          <a:sx n="67" d="100"/>
          <a:sy n="67" d="100"/>
        </p:scale>
        <p:origin x="93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9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13" Type="http://schemas.openxmlformats.org/officeDocument/2006/relationships/slide" Target="slides/slide93.xml"/><Relationship Id="rId3" Type="http://schemas.openxmlformats.org/officeDocument/2006/relationships/slide" Target="slides/slide4.xml"/><Relationship Id="rId7" Type="http://schemas.openxmlformats.org/officeDocument/2006/relationships/slide" Target="slides/slide12.xml"/><Relationship Id="rId12" Type="http://schemas.openxmlformats.org/officeDocument/2006/relationships/slide" Target="slides/slide92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66.xml"/><Relationship Id="rId5" Type="http://schemas.openxmlformats.org/officeDocument/2006/relationships/slide" Target="slides/slide6.xml"/><Relationship Id="rId15" Type="http://schemas.openxmlformats.org/officeDocument/2006/relationships/slide" Target="slides/slide95.xml"/><Relationship Id="rId10" Type="http://schemas.openxmlformats.org/officeDocument/2006/relationships/slide" Target="slides/slide56.xml"/><Relationship Id="rId4" Type="http://schemas.openxmlformats.org/officeDocument/2006/relationships/slide" Target="slides/slide5.xml"/><Relationship Id="rId9" Type="http://schemas.openxmlformats.org/officeDocument/2006/relationships/slide" Target="slides/slide37.xml"/><Relationship Id="rId14" Type="http://schemas.openxmlformats.org/officeDocument/2006/relationships/slide" Target="slides/slide9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74143D5-1A13-4521-878D-69B22CC15597}"/>
    <pc:docChg chg="addSld modSld sldOrd">
      <pc:chgData name="" userId="" providerId="" clId="Web-{A74143D5-1A13-4521-878D-69B22CC15597}" dt="2018-10-08T02:42:37.123" v="81" actId="20577"/>
      <pc:docMkLst>
        <pc:docMk/>
      </pc:docMkLst>
      <pc:sldChg chg="modSp">
        <pc:chgData name="" userId="" providerId="" clId="Web-{A74143D5-1A13-4521-878D-69B22CC15597}" dt="2018-10-08T02:25:08.833" v="5" actId="20577"/>
        <pc:sldMkLst>
          <pc:docMk/>
          <pc:sldMk cId="3066835" sldId="1608"/>
        </pc:sldMkLst>
        <pc:spChg chg="mod">
          <ac:chgData name="" userId="" providerId="" clId="Web-{A74143D5-1A13-4521-878D-69B22CC15597}" dt="2018-10-08T02:25:08.833" v="5" actId="20577"/>
          <ac:spMkLst>
            <pc:docMk/>
            <pc:sldMk cId="3066835" sldId="1608"/>
            <ac:spMk id="5124" creationId="{00000000-0000-0000-0000-000000000000}"/>
          </ac:spMkLst>
        </pc:spChg>
      </pc:sldChg>
      <pc:sldChg chg="modSp">
        <pc:chgData name="" userId="" providerId="" clId="Web-{A74143D5-1A13-4521-878D-69B22CC15597}" dt="2018-10-08T02:42:13.935" v="76" actId="20577"/>
        <pc:sldMkLst>
          <pc:docMk/>
          <pc:sldMk cId="2302952512" sldId="1797"/>
        </pc:sldMkLst>
        <pc:spChg chg="mod">
          <ac:chgData name="" userId="" providerId="" clId="Web-{A74143D5-1A13-4521-878D-69B22CC15597}" dt="2018-10-08T02:42:13.935" v="76" actId="20577"/>
          <ac:spMkLst>
            <pc:docMk/>
            <pc:sldMk cId="2302952512" sldId="1797"/>
            <ac:spMk id="5124" creationId="{00000000-0000-0000-0000-000000000000}"/>
          </ac:spMkLst>
        </pc:spChg>
      </pc:sldChg>
      <pc:sldChg chg="modSp">
        <pc:chgData name="" userId="" providerId="" clId="Web-{A74143D5-1A13-4521-878D-69B22CC15597}" dt="2018-10-08T02:26:00.661" v="13" actId="1076"/>
        <pc:sldMkLst>
          <pc:docMk/>
          <pc:sldMk cId="3727192544" sldId="1812"/>
        </pc:sldMkLst>
        <pc:spChg chg="mod">
          <ac:chgData name="" userId="" providerId="" clId="Web-{A74143D5-1A13-4521-878D-69B22CC15597}" dt="2018-10-08T02:26:00.661" v="13" actId="1076"/>
          <ac:spMkLst>
            <pc:docMk/>
            <pc:sldMk cId="3727192544" sldId="1812"/>
            <ac:spMk id="2" creationId="{00000000-0000-0000-0000-000000000000}"/>
          </ac:spMkLst>
        </pc:spChg>
        <pc:spChg chg="mod">
          <ac:chgData name="" userId="" providerId="" clId="Web-{A74143D5-1A13-4521-878D-69B22CC15597}" dt="2018-10-08T02:25:47.271" v="10" actId="20577"/>
          <ac:spMkLst>
            <pc:docMk/>
            <pc:sldMk cId="3727192544" sldId="1812"/>
            <ac:spMk id="5124" creationId="{00000000-0000-0000-0000-000000000000}"/>
          </ac:spMkLst>
        </pc:spChg>
      </pc:sldChg>
      <pc:sldChg chg="ord">
        <pc:chgData name="" userId="" providerId="" clId="Web-{A74143D5-1A13-4521-878D-69B22CC15597}" dt="2018-10-08T02:26:48.246" v="28"/>
        <pc:sldMkLst>
          <pc:docMk/>
          <pc:sldMk cId="1351481354" sldId="1835"/>
        </pc:sldMkLst>
      </pc:sldChg>
      <pc:sldChg chg="ord">
        <pc:chgData name="" userId="" providerId="" clId="Web-{A74143D5-1A13-4521-878D-69B22CC15597}" dt="2018-10-08T02:26:48.231" v="27"/>
        <pc:sldMkLst>
          <pc:docMk/>
          <pc:sldMk cId="3737670638" sldId="1837"/>
        </pc:sldMkLst>
      </pc:sldChg>
      <pc:sldChg chg="ord">
        <pc:chgData name="" userId="" providerId="" clId="Web-{A74143D5-1A13-4521-878D-69B22CC15597}" dt="2018-10-08T02:26:48.231" v="25"/>
        <pc:sldMkLst>
          <pc:docMk/>
          <pc:sldMk cId="1617886194" sldId="1840"/>
        </pc:sldMkLst>
      </pc:sldChg>
      <pc:sldChg chg="ord">
        <pc:chgData name="" userId="" providerId="" clId="Web-{A74143D5-1A13-4521-878D-69B22CC15597}" dt="2018-10-08T02:26:48.231" v="24"/>
        <pc:sldMkLst>
          <pc:docMk/>
          <pc:sldMk cId="3254793262" sldId="1842"/>
        </pc:sldMkLst>
      </pc:sldChg>
      <pc:sldChg chg="ord">
        <pc:chgData name="" userId="" providerId="" clId="Web-{A74143D5-1A13-4521-878D-69B22CC15597}" dt="2018-10-08T02:26:48.231" v="23"/>
        <pc:sldMkLst>
          <pc:docMk/>
          <pc:sldMk cId="4282165612" sldId="1844"/>
        </pc:sldMkLst>
      </pc:sldChg>
      <pc:sldChg chg="ord">
        <pc:chgData name="" userId="" providerId="" clId="Web-{A74143D5-1A13-4521-878D-69B22CC15597}" dt="2018-10-08T02:26:48.231" v="22"/>
        <pc:sldMkLst>
          <pc:docMk/>
          <pc:sldMk cId="665768143" sldId="1845"/>
        </pc:sldMkLst>
      </pc:sldChg>
      <pc:sldChg chg="ord">
        <pc:chgData name="" userId="" providerId="" clId="Web-{A74143D5-1A13-4521-878D-69B22CC15597}" dt="2018-10-08T02:26:48.231" v="21"/>
        <pc:sldMkLst>
          <pc:docMk/>
          <pc:sldMk cId="2259796824" sldId="1847"/>
        </pc:sldMkLst>
      </pc:sldChg>
      <pc:sldChg chg="ord">
        <pc:chgData name="" userId="" providerId="" clId="Web-{A74143D5-1A13-4521-878D-69B22CC15597}" dt="2018-10-08T02:26:48.231" v="20"/>
        <pc:sldMkLst>
          <pc:docMk/>
          <pc:sldMk cId="2224407612" sldId="1849"/>
        </pc:sldMkLst>
      </pc:sldChg>
      <pc:sldChg chg="ord">
        <pc:chgData name="" userId="" providerId="" clId="Web-{A74143D5-1A13-4521-878D-69B22CC15597}" dt="2018-10-08T02:26:48.231" v="19"/>
        <pc:sldMkLst>
          <pc:docMk/>
          <pc:sldMk cId="1240168537" sldId="1851"/>
        </pc:sldMkLst>
      </pc:sldChg>
      <pc:sldChg chg="ord">
        <pc:chgData name="" userId="" providerId="" clId="Web-{A74143D5-1A13-4521-878D-69B22CC15597}" dt="2018-10-08T02:26:48.231" v="18"/>
        <pc:sldMkLst>
          <pc:docMk/>
          <pc:sldMk cId="1350571890" sldId="1853"/>
        </pc:sldMkLst>
      </pc:sldChg>
      <pc:sldChg chg="ord">
        <pc:chgData name="" userId="" providerId="" clId="Web-{A74143D5-1A13-4521-878D-69B22CC15597}" dt="2018-10-08T02:26:48.231" v="14"/>
        <pc:sldMkLst>
          <pc:docMk/>
          <pc:sldMk cId="4177540982" sldId="1859"/>
        </pc:sldMkLst>
      </pc:sldChg>
      <pc:sldChg chg="modSp ord">
        <pc:chgData name="" userId="" providerId="" clId="Web-{A74143D5-1A13-4521-878D-69B22CC15597}" dt="2018-10-08T02:28:46.771" v="35" actId="1076"/>
        <pc:sldMkLst>
          <pc:docMk/>
          <pc:sldMk cId="2359614439" sldId="1862"/>
        </pc:sldMkLst>
        <pc:spChg chg="mod">
          <ac:chgData name="" userId="" providerId="" clId="Web-{A74143D5-1A13-4521-878D-69B22CC15597}" dt="2018-10-08T02:28:46.771" v="35" actId="1076"/>
          <ac:spMkLst>
            <pc:docMk/>
            <pc:sldMk cId="2359614439" sldId="1862"/>
            <ac:spMk id="2" creationId="{00000000-0000-0000-0000-000000000000}"/>
          </ac:spMkLst>
        </pc:spChg>
        <pc:spChg chg="mod">
          <ac:chgData name="" userId="" providerId="" clId="Web-{A74143D5-1A13-4521-878D-69B22CC15597}" dt="2018-10-08T02:28:40.818" v="34" actId="20577"/>
          <ac:spMkLst>
            <pc:docMk/>
            <pc:sldMk cId="2359614439" sldId="1862"/>
            <ac:spMk id="5124" creationId="{00000000-0000-0000-0000-000000000000}"/>
          </ac:spMkLst>
        </pc:spChg>
      </pc:sldChg>
      <pc:sldChg chg="modSp">
        <pc:chgData name="" userId="" providerId="" clId="Web-{A74143D5-1A13-4521-878D-69B22CC15597}" dt="2018-10-08T02:29:42.756" v="39" actId="20577"/>
        <pc:sldMkLst>
          <pc:docMk/>
          <pc:sldMk cId="3019615439" sldId="1865"/>
        </pc:sldMkLst>
        <pc:spChg chg="mod">
          <ac:chgData name="" userId="" providerId="" clId="Web-{A74143D5-1A13-4521-878D-69B22CC15597}" dt="2018-10-08T02:29:42.756" v="39" actId="20577"/>
          <ac:spMkLst>
            <pc:docMk/>
            <pc:sldMk cId="3019615439" sldId="1865"/>
            <ac:spMk id="5124" creationId="{00000000-0000-0000-0000-000000000000}"/>
          </ac:spMkLst>
        </pc:spChg>
      </pc:sldChg>
      <pc:sldChg chg="modSp">
        <pc:chgData name="" userId="" providerId="" clId="Web-{A74143D5-1A13-4521-878D-69B22CC15597}" dt="2018-10-08T02:30:06.084" v="45" actId="20577"/>
        <pc:sldMkLst>
          <pc:docMk/>
          <pc:sldMk cId="947223180" sldId="1896"/>
        </pc:sldMkLst>
        <pc:spChg chg="mod">
          <ac:chgData name="" userId="" providerId="" clId="Web-{A74143D5-1A13-4521-878D-69B22CC15597}" dt="2018-10-08T02:30:06.084" v="45" actId="20577"/>
          <ac:spMkLst>
            <pc:docMk/>
            <pc:sldMk cId="947223180" sldId="1896"/>
            <ac:spMk id="5124" creationId="{00000000-0000-0000-0000-000000000000}"/>
          </ac:spMkLst>
        </pc:spChg>
      </pc:sldChg>
      <pc:sldChg chg="modSp">
        <pc:chgData name="" userId="" providerId="" clId="Web-{A74143D5-1A13-4521-878D-69B22CC15597}" dt="2018-10-08T02:30:24.787" v="51" actId="20577"/>
        <pc:sldMkLst>
          <pc:docMk/>
          <pc:sldMk cId="3031269906" sldId="1899"/>
        </pc:sldMkLst>
        <pc:spChg chg="mod">
          <ac:chgData name="" userId="" providerId="" clId="Web-{A74143D5-1A13-4521-878D-69B22CC15597}" dt="2018-10-08T02:30:24.787" v="51" actId="20577"/>
          <ac:spMkLst>
            <pc:docMk/>
            <pc:sldMk cId="3031269906" sldId="1899"/>
            <ac:spMk id="5124" creationId="{00000000-0000-0000-0000-000000000000}"/>
          </ac:spMkLst>
        </pc:spChg>
      </pc:sldChg>
      <pc:sldChg chg="ord">
        <pc:chgData name="" userId="" providerId="" clId="Web-{A74143D5-1A13-4521-878D-69B22CC15597}" dt="2018-10-08T02:26:48.231" v="26"/>
        <pc:sldMkLst>
          <pc:docMk/>
          <pc:sldMk cId="3375381071" sldId="1906"/>
        </pc:sldMkLst>
      </pc:sldChg>
      <pc:sldChg chg="addSp delSp modSp new">
        <pc:chgData name="" userId="" providerId="" clId="Web-{A74143D5-1A13-4521-878D-69B22CC15597}" dt="2018-10-08T02:42:37.123" v="81" actId="20577"/>
        <pc:sldMkLst>
          <pc:docMk/>
          <pc:sldMk cId="2454962130" sldId="1908"/>
        </pc:sldMkLst>
        <pc:spChg chg="del mod">
          <ac:chgData name="" userId="" providerId="" clId="Web-{A74143D5-1A13-4521-878D-69B22CC15597}" dt="2018-10-08T02:41:40.385" v="69"/>
          <ac:spMkLst>
            <pc:docMk/>
            <pc:sldMk cId="2454962130" sldId="1908"/>
            <ac:spMk id="2" creationId="{7E491D67-9113-4FAE-856E-57E4A05CB171}"/>
          </ac:spMkLst>
        </pc:spChg>
        <pc:spChg chg="mod">
          <ac:chgData name="" userId="" providerId="" clId="Web-{A74143D5-1A13-4521-878D-69B22CC15597}" dt="2018-10-08T02:42:37.123" v="81" actId="20577"/>
          <ac:spMkLst>
            <pc:docMk/>
            <pc:sldMk cId="2454962130" sldId="1908"/>
            <ac:spMk id="3" creationId="{7203A181-36DE-46BA-9CE9-FF42478DBAA3}"/>
          </ac:spMkLst>
        </pc:spChg>
        <pc:spChg chg="add del mod">
          <ac:chgData name="" userId="" providerId="" clId="Web-{A74143D5-1A13-4521-878D-69B22CC15597}" dt="2018-10-08T02:41:59.372" v="74"/>
          <ac:spMkLst>
            <pc:docMk/>
            <pc:sldMk cId="2454962130" sldId="1908"/>
            <ac:spMk id="5" creationId="{A0BB82D0-B3B5-415B-BE97-31454F398C84}"/>
          </ac:spMkLst>
        </pc:spChg>
        <pc:spChg chg="add del mod">
          <ac:chgData name="" userId="" providerId="" clId="Web-{A74143D5-1A13-4521-878D-69B22CC15597}" dt="2018-10-08T02:41:56.169" v="73"/>
          <ac:spMkLst>
            <pc:docMk/>
            <pc:sldMk cId="2454962130" sldId="1908"/>
            <ac:spMk id="7" creationId="{8119D274-C7A2-435D-961D-897C805B8009}"/>
          </ac:spMkLst>
        </pc:spChg>
        <pc:spChg chg="add mod">
          <ac:chgData name="" userId="" providerId="" clId="Web-{A74143D5-1A13-4521-878D-69B22CC15597}" dt="2018-10-08T02:42:01.638" v="75"/>
          <ac:spMkLst>
            <pc:docMk/>
            <pc:sldMk cId="2454962130" sldId="1908"/>
            <ac:spMk id="9" creationId="{F7DA11A8-B9DC-4739-B9A7-4369D45930B4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image" Target="../media/image15.emf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image" Target="../media/image15.emf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20-Apr-24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555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96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041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D07CA7-4860-41C2-912D-D23E47247FA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15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067872-71AD-4B78-BEE8-1CA413B17BA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40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057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F872E-CB52-44D5-BD5F-B518E0B36BC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79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0A6FE-46C9-483E-8E6C-A125FD63401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5C28C6AA-E873-4CBF-9DC0-332B4E0CC26D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18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63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50617555-4838-4938-953B-6C44F818A093}" type="slidenum">
              <a:rPr lang="en-US" sz="1200">
                <a:latin typeface="Times New Roman" pitchFamily="18" charset="0"/>
              </a:rPr>
              <a:pPr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5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FBB187-D9CC-4BF1-8992-CFEEB967A6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07220F-BB4A-4A30-8543-80B6CD8797C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Aft>
                <a:spcPts val="600"/>
              </a:spcAf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4614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5B400-3D1C-4247-AC44-78AB4DDC553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94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E78F56-D739-4EF0-931B-1078EB87FAAB}" type="slidenum">
              <a:rPr lang="en-US" altLang="fa-IR"/>
              <a:pPr>
                <a:spcBef>
                  <a:spcPct val="0"/>
                </a:spcBef>
              </a:pPr>
              <a:t>23</a:t>
            </a:fld>
            <a:endParaRPr lang="en-US" altLang="fa-IR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a-IR" altLang="fa-IR"/>
          </a:p>
        </p:txBody>
      </p:sp>
    </p:spTree>
    <p:extLst>
      <p:ext uri="{BB962C8B-B14F-4D97-AF65-F5344CB8AC3E}">
        <p14:creationId xmlns:p14="http://schemas.microsoft.com/office/powerpoint/2010/main" val="701116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9EA52341-5707-4EF6-91D8-D074B6AF7CC0}" type="slidenum">
              <a:rPr lang="en-US" altLang="fa-IR" smtClean="0"/>
              <a:pPr>
                <a:spcBef>
                  <a:spcPct val="0"/>
                </a:spcBef>
              </a:pPr>
              <a:t>24</a:t>
            </a:fld>
            <a:endParaRPr lang="en-US" altLang="fa-IR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</p:spTree>
    <p:extLst>
      <p:ext uri="{BB962C8B-B14F-4D97-AF65-F5344CB8AC3E}">
        <p14:creationId xmlns:p14="http://schemas.microsoft.com/office/powerpoint/2010/main" val="113014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1117C85-037F-4BEF-8BA2-52116993499F}" type="slidenum">
              <a:rPr lang="en-US" altLang="fa-IR" smtClean="0"/>
              <a:pPr>
                <a:spcBef>
                  <a:spcPct val="0"/>
                </a:spcBef>
              </a:pPr>
              <a:t>25</a:t>
            </a:fld>
            <a:endParaRPr lang="en-US" altLang="fa-IR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</p:spTree>
    <p:extLst>
      <p:ext uri="{BB962C8B-B14F-4D97-AF65-F5344CB8AC3E}">
        <p14:creationId xmlns:p14="http://schemas.microsoft.com/office/powerpoint/2010/main" val="3797264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1117C85-037F-4BEF-8BA2-52116993499F}" type="slidenum">
              <a:rPr lang="en-US" altLang="fa-IR" smtClean="0"/>
              <a:pPr>
                <a:spcBef>
                  <a:spcPct val="0"/>
                </a:spcBef>
              </a:pPr>
              <a:t>26</a:t>
            </a:fld>
            <a:endParaRPr lang="en-US" altLang="fa-IR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</p:spTree>
    <p:extLst>
      <p:ext uri="{BB962C8B-B14F-4D97-AF65-F5344CB8AC3E}">
        <p14:creationId xmlns:p14="http://schemas.microsoft.com/office/powerpoint/2010/main" val="1332537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defTabSz="922338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D1117C85-037F-4BEF-8BA2-52116993499F}" type="slidenum">
              <a:rPr lang="en-US" altLang="fa-IR" smtClean="0"/>
              <a:pPr>
                <a:spcBef>
                  <a:spcPct val="0"/>
                </a:spcBef>
              </a:pPr>
              <a:t>27</a:t>
            </a:fld>
            <a:endParaRPr lang="en-US" altLang="fa-IR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 dirty="0"/>
          </a:p>
        </p:txBody>
      </p:sp>
    </p:spTree>
    <p:extLst>
      <p:ext uri="{BB962C8B-B14F-4D97-AF65-F5344CB8AC3E}">
        <p14:creationId xmlns:p14="http://schemas.microsoft.com/office/powerpoint/2010/main" val="3477002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CBC32183-1E4E-4439-9E63-DBFABA4CF900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28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453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32183-1E4E-4439-9E63-DBFABA4CF9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42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C32183-1E4E-4439-9E63-DBFABA4CF9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42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5D00F9-425E-4E9D-8679-449B50F4EC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5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427C8D-9BDA-4DF4-8A3D-BAD222F9DC9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7227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fa-IR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12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A5E9B9-08C9-42E6-AC68-F5C834052319}" type="slidenum">
              <a:rPr lang="en-US" altLang="fa-IR"/>
              <a:pPr>
                <a:spcBef>
                  <a:spcPct val="0"/>
                </a:spcBef>
              </a:pPr>
              <a:t>32</a:t>
            </a:fld>
            <a:endParaRPr lang="en-US" altLang="fa-IR"/>
          </a:p>
        </p:txBody>
      </p:sp>
    </p:spTree>
    <p:extLst>
      <p:ext uri="{BB962C8B-B14F-4D97-AF65-F5344CB8AC3E}">
        <p14:creationId xmlns:p14="http://schemas.microsoft.com/office/powerpoint/2010/main" val="1743072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42280D-43A7-464E-A19D-178F4DAE926F}" type="slidenum">
              <a:rPr lang="en-US" altLang="fa-IR"/>
              <a:pPr>
                <a:spcBef>
                  <a:spcPct val="0"/>
                </a:spcBef>
              </a:pPr>
              <a:t>33</a:t>
            </a:fld>
            <a:endParaRPr lang="en-US" altLang="fa-IR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a-IR" altLang="fa-IR"/>
          </a:p>
        </p:txBody>
      </p:sp>
    </p:spTree>
    <p:extLst>
      <p:ext uri="{BB962C8B-B14F-4D97-AF65-F5344CB8AC3E}">
        <p14:creationId xmlns:p14="http://schemas.microsoft.com/office/powerpoint/2010/main" val="561380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29057" indent="-280406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1626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0276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18927" indent="-224325" defTabSz="90509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67577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16227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64878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13528" indent="-224325" defTabSz="90509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06EE4175-73C0-4A0E-869F-2F865CFDC767}" type="slidenum">
              <a:rPr lang="en-US" sz="1200">
                <a:latin typeface="Times New Roman" pitchFamily="18" charset="0"/>
              </a:rPr>
              <a:pPr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33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D151B6-8114-41E2-A8BD-B768D55219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55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714DAF-1C23-4AA1-8CA8-1A48FF8650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81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159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56C25-6A07-4D35-B2C0-1EDDC05C55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945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056C25-6A07-4D35-B2C0-1EDDC05C55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941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72CC-8499-4EA3-A7EA-6359E458963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9432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972CC-8499-4EA3-A7EA-6359E458963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61424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3427C8D-9BDA-4DF4-8A3D-BAD222F9DC90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161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5C91C8-570A-444C-91C3-C28FBA154BF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3044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A5FF2-DE4C-485B-B3D5-CBB411925B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60378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A5FF2-DE4C-485B-B3D5-CBB411925B8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5314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15EB87-E9BF-467A-92AC-7FA50A51926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085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37C517-9980-4745-8C64-172D51D32C8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2436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83CC2C-4207-4981-B10F-A020C96F6B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482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6F6015-ADE1-4284-BFCB-17426266BE7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1646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02D401-719A-4CB9-9E7B-2B83AA62208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854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4653EAC-1642-4190-A804-140586BE091A}" type="slidenum">
              <a:rPr lang="en-US" altLang="en-US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51</a:t>
            </a:fld>
            <a:endParaRPr lang="en-US" altLang="en-US">
              <a:latin typeface="Tahoma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174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6F6015-ADE1-4284-BFCB-17426266BE7B}" type="slidenum">
              <a:rPr lang="en-US" altLang="en-US" smtClean="0">
                <a:solidFill>
                  <a:prstClr val="black"/>
                </a:solidFill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  <a:latin typeface="Tahoma" pitchFamily="34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22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79448-024C-4779-8C03-AC34596CC8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336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3954EC-9B3E-4A18-A7C6-A03E830ADDB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1589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BE081-8CF4-4D19-9253-8890640D189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33250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34852" indent="-282635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30541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82758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34974" indent="-226108" defTabSz="92170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87191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39407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91624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43840" indent="-226108" defTabSz="92170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17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5AA0BE-B3A9-4D31-ABE4-BECE2843A01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2170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8605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1904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10A0E-8F5B-481C-BDBE-16C9C6DB6C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6246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00209C-82AF-421F-8B3B-5A18AC94DC6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9164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10A0E-8F5B-481C-BDBE-16C9C6DB6C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2378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E076DA-754C-4194-94D4-80623A0BF2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077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33FDD-6126-4EDC-BA1F-2885C93518A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06906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206D95-AEFE-4A27-910C-CA7763A5D30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27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3AC8FB-7022-4D8F-94E4-060C59C20600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281" tIns="46141" rIns="92281" bIns="46141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129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7D8E18-B4B6-498E-8CB9-1AFFACD2C0B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44973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3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E5CE05-D201-49E7-A292-5AEC5701B5D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Arial" charset="0"/>
              </a:rPr>
              <a:pPr marL="0" marR="0" lvl="0" indent="0" algn="r" defTabSz="91443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5532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094CF603-38CA-474C-9726-069E767283EC}" type="slidenum">
              <a:rPr lang="en-US" altLang="en-US" smtClean="0">
                <a:cs typeface="Arial" charset="0"/>
              </a:rPr>
              <a:pPr>
                <a:spcBef>
                  <a:spcPct val="0"/>
                </a:spcBef>
              </a:pPr>
              <a:t>65</a:t>
            </a:fld>
            <a:endParaRPr lang="en-US" altLang="en-US">
              <a:cs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062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7067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BEACD20B-44F6-4C40-B3A8-6E49E7ED0374}" type="slidenum">
              <a:rPr lang="en-US" altLang="en-US" smtClean="0"/>
              <a:pPr>
                <a:spcBef>
                  <a:spcPct val="0"/>
                </a:spcBef>
                <a:defRPr/>
              </a:pPr>
              <a:t>76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3526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6482A497-DBE0-4C03-B920-72396F78C0F0}" type="slidenum">
              <a:rPr lang="en-US" altLang="en-US" smtClean="0"/>
              <a:pPr>
                <a:spcBef>
                  <a:spcPct val="0"/>
                </a:spcBef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056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3388" y="708025"/>
            <a:ext cx="6299200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62922" indent="-293432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73726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64321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112707" indent="-234745" defTabSz="956914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82198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305169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521180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990669" indent="-234745" defTabSz="956914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78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41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79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017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62999" indent="-293461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73844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43383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12921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82460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51998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521536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91072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655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62999" indent="-293461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73844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43383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12921" indent="-234768" defTabSz="9570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82460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51998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521536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91072" indent="-234768" defTabSz="9570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600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22287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A4A7D-757E-4FE7-9D94-D471F137977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287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9150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8772" indent="-287989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51957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12741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73524" indent="-230391" defTabSz="93916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34308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95091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55874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16656" indent="-230391" defTabSz="93916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579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121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8736" indent="-287975" defTabSz="939121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51902" indent="-230380" defTabSz="939121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612664" indent="-230380" defTabSz="939121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73424" indent="-230380" defTabSz="939121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534186" indent="-230380" defTabSz="9391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94947" indent="-230380" defTabSz="9391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455708" indent="-230380" defTabSz="9391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916467" indent="-230380" defTabSz="93912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6861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19138"/>
            <a:ext cx="6410325" cy="3605212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51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77496" indent="-299037" defTabSz="9751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96147" indent="-239229" defTabSz="9751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74607" indent="-239229" defTabSz="9751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153066" indent="-239229" defTabSz="9751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631527" indent="-239229" defTabSz="97519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109986" indent="-239229" defTabSz="97519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588445" indent="-239229" defTabSz="97519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4066902" indent="-239229" defTabSz="97519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defRPr/>
            </a:pPr>
            <a:fld id="{ACF92E78-2D32-4F20-8D45-95EB4E9ACC3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  <a:defRPr/>
              </a:pPr>
              <a:t>84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43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1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/>
          <a:lstStyle/>
          <a:p>
            <a:fld id="{00E8D27A-BCD4-0843-BCA8-79FDB9E59CC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5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E8D27A-BCD4-0843-BCA8-79FDB9E59C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16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236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2233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A0B77-FEDE-4D84-A8C2-0F4E9C9843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2233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45235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22338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A0B77-FEDE-4D84-A8C2-0F4E9C98434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22338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4393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FC7AEE2-938E-452D-BDE4-E1A19BA8808A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87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8468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09" indent="-285734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293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111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287" indent="-228587" defTabSz="922287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8F2235FA-AFC4-467F-A141-28B926E0BC8E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96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4521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34852" indent="-282635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30541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582758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34974" indent="-226108" defTabSz="912285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487191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39407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391624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43840" indent="-226108" defTabSz="91228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fld id="{B758FE0D-3B8E-4164-91D3-E6D1B993BC2F}" type="slidenum">
              <a:rPr lang="en-US" altLang="en-US" sz="1200">
                <a:solidFill>
                  <a:prstClr val="black"/>
                </a:solidFill>
                <a:latin typeface="Times New Roman" pitchFamily="18" charset="0"/>
              </a:rPr>
              <a:pPr>
                <a:defRPr/>
              </a:pPr>
              <a:t>97</a:t>
            </a:fld>
            <a:endParaRPr lang="en-US" altLang="en-US" sz="12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4137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9E270414-29A7-4AB3-8A19-56C105716171}" type="slidenum">
              <a:rPr lang="en-US" altLang="en-US" smtClean="0">
                <a:solidFill>
                  <a:prstClr val="black"/>
                </a:solidFill>
                <a:cs typeface="Arial" charset="0"/>
              </a:rPr>
              <a:pPr>
                <a:spcBef>
                  <a:spcPct val="0"/>
                </a:spcBef>
              </a:pPr>
              <a:t>98</a:t>
            </a:fld>
            <a:endParaRPr lang="en-US" alt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6958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44E4DF7-6595-412D-9DE3-667804BEF3C4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89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FFBA9-6F95-4F70-A0C1-45366D5DB750}" type="datetime4">
              <a:rPr lang="en-US"/>
              <a:pPr>
                <a:defRPr/>
              </a:pPr>
              <a:t>20 April, 2024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0B6D57-B021-463B-8D62-09A83E2EE1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6993140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7" y="6459788"/>
            <a:ext cx="4822804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38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277600" y="6477000"/>
            <a:ext cx="9144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2CC86-93B0-4433-BB82-3B4544800C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32276"/>
      </p:ext>
    </p:extLst>
  </p:cSld>
  <p:clrMapOvr>
    <a:masterClrMapping/>
  </p:clrMapOvr>
  <p:transition spd="med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059"/>
          <p:cNvSpPr>
            <a:spLocks noGrp="1" noChangeArrowheads="1"/>
          </p:cNvSpPr>
          <p:nvPr>
            <p:ph type="dt" sz="half" idx="10"/>
          </p:nvPr>
        </p:nvSpPr>
        <p:spPr>
          <a:xfrm>
            <a:off x="4064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3AA9760E-3788-467D-85DC-649C575C82E4}" type="datetime4">
              <a:rPr lang="en-US"/>
              <a:pPr>
                <a:defRPr/>
              </a:pPr>
              <a:t>20 April, 2024</a:t>
            </a:fld>
            <a:endParaRPr lang="en-US"/>
          </a:p>
        </p:txBody>
      </p:sp>
      <p:sp>
        <p:nvSpPr>
          <p:cNvPr id="6" name="Rectangle 206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70400" y="6477000"/>
            <a:ext cx="3860800" cy="3810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7" name="Rectangle 206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9EE68-F450-4F55-BE84-E38F8E7341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47715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1600" y="850022"/>
            <a:ext cx="11887200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101600" y="1752600"/>
            <a:ext cx="11887200" cy="467591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 dirty="0"/>
              <a:t>Content 1</a:t>
            </a:r>
          </a:p>
          <a:p>
            <a:pPr lvl="1"/>
            <a:r>
              <a:rPr lang="en-US" dirty="0"/>
              <a:t> Content 2</a:t>
            </a:r>
          </a:p>
        </p:txBody>
      </p:sp>
    </p:spTree>
    <p:extLst>
      <p:ext uri="{BB962C8B-B14F-4D97-AF65-F5344CB8AC3E}">
        <p14:creationId xmlns:p14="http://schemas.microsoft.com/office/powerpoint/2010/main" val="385383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078C00-7112-46E0-9500-23B31A9A72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228288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1" r:id="rId3"/>
    <p:sldLayoutId id="2147483823" r:id="rId4"/>
    <p:sldLayoutId id="2147483824" r:id="rId5"/>
    <p:sldLayoutId id="2147483825" r:id="rId6"/>
    <p:sldLayoutId id="2147483826" r:id="rId7"/>
    <p:sldLayoutId id="2147483827" r:id="rId8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Relationship Id="rId1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9.emf"/><Relationship Id="rId18" Type="http://schemas.openxmlformats.org/officeDocument/2006/relationships/oleObject" Target="../embeddings/oleObject18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emf"/><Relationship Id="rId5" Type="http://schemas.openxmlformats.org/officeDocument/2006/relationships/image" Target="../media/image15.emf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2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7.emf"/><Relationship Id="rId1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9.e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.e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6.emf"/><Relationship Id="rId5" Type="http://schemas.openxmlformats.org/officeDocument/2006/relationships/image" Target="../media/image15.emf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12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7.emf"/><Relationship Id="rId1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29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3.png"/><Relationship Id="rId4" Type="http://schemas.openxmlformats.org/officeDocument/2006/relationships/oleObject" Target="../embeddings/oleObject3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05c1/06bb1a21a8d8d99b76953231f1476ec73df2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dl.acm.org/citation.cfm?id=2751523" TargetMode="External"/><Relationship Id="rId3" Type="http://schemas.openxmlformats.org/officeDocument/2006/relationships/hyperlink" Target="https://arxiv.org/abs/0907.1013" TargetMode="External"/><Relationship Id="rId7" Type="http://schemas.openxmlformats.org/officeDocument/2006/relationships/hyperlink" Target="http://dl.acm.org/citation.cfm?id=2390975" TargetMode="External"/><Relationship Id="rId12" Type="http://schemas.openxmlformats.org/officeDocument/2006/relationships/hyperlink" Target="http://hanj.cs.illinois.edu/pdf/tkde18_jshang2.pdf" TargetMode="External"/><Relationship Id="rId2" Type="http://schemas.openxmlformats.org/officeDocument/2006/relationships/hyperlink" Target="http://dl.acm.org/citation.cfm?id=185877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l.acm.org/citation.cfm?id=2735519" TargetMode="External"/><Relationship Id="rId11" Type="http://schemas.openxmlformats.org/officeDocument/2006/relationships/hyperlink" Target="https://ieeexplore.ieee.org/document/8306825" TargetMode="External"/><Relationship Id="rId5" Type="http://schemas.openxmlformats.org/officeDocument/2006/relationships/hyperlink" Target="http://epubs.siam.org/doi/abs/10.1137/1.9781611973440.46" TargetMode="External"/><Relationship Id="rId10" Type="http://schemas.openxmlformats.org/officeDocument/2006/relationships/hyperlink" Target="http://ieeexplore.ieee.org/abstract/document/4470313/" TargetMode="External"/><Relationship Id="rId4" Type="http://schemas.openxmlformats.org/officeDocument/2006/relationships/hyperlink" Target="http://www.jmlr.org/papers/v3/blei03a.html" TargetMode="External"/><Relationship Id="rId9" Type="http://schemas.openxmlformats.org/officeDocument/2006/relationships/hyperlink" Target="http://dl.acm.org/citation.cfm?id=19209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5514138" y="1224205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304800"/>
            <a:ext cx="119888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Defining Negative Correlated Patterns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6473" y="1115291"/>
            <a:ext cx="11028218" cy="5715001"/>
          </a:xfrm>
        </p:spPr>
        <p:txBody>
          <a:bodyPr/>
          <a:lstStyle/>
          <a:p>
            <a:r>
              <a:rPr lang="en-US" altLang="en-US" sz="2400" dirty="0"/>
              <a:t>A support-based definition </a:t>
            </a:r>
          </a:p>
          <a:p>
            <a:pPr lvl="1"/>
            <a:r>
              <a:rPr lang="en-US" altLang="en-US" sz="2400" dirty="0"/>
              <a:t>If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A and B are both frequent but rarely occur together, i.e., 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sup(A U B) &lt;&lt; sup 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sup(B)</a:t>
            </a:r>
          </a:p>
          <a:p>
            <a:pPr lvl="1"/>
            <a:r>
              <a:rPr lang="en-US" altLang="en-US" sz="2400" dirty="0"/>
              <a:t>Then A and B are negatively correlated</a:t>
            </a:r>
          </a:p>
          <a:p>
            <a:r>
              <a:rPr lang="en-US" altLang="en-US" sz="2400" dirty="0"/>
              <a:t>Is this a good definition for large transaction datasets? </a:t>
            </a:r>
          </a:p>
          <a:p>
            <a:r>
              <a:rPr lang="en-US" altLang="en-US" sz="2400" dirty="0"/>
              <a:t>Ex.: Suppose a store sold two needle packages A and B 100 times each, but only one transaction contained both A and B</a:t>
            </a:r>
          </a:p>
          <a:p>
            <a:pPr lvl="1"/>
            <a:r>
              <a:rPr lang="en-US" altLang="en-US" sz="2400" dirty="0"/>
              <a:t>When there are in total 200 transactions, we have 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s(A U B) = 0.005,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 = 0.25, s(A U B) &lt;&lt;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</a:t>
            </a:r>
          </a:p>
          <a:p>
            <a:pPr lvl="1"/>
            <a:r>
              <a:rPr lang="en-US" altLang="en-US" sz="2400" dirty="0"/>
              <a:t>But when there are 10</a:t>
            </a:r>
            <a:r>
              <a:rPr lang="en-US" altLang="en-US" sz="2400" baseline="30000" dirty="0"/>
              <a:t>5</a:t>
            </a:r>
            <a:r>
              <a:rPr lang="en-US" altLang="en-US" sz="2400" dirty="0"/>
              <a:t> transactions, we have</a:t>
            </a:r>
          </a:p>
          <a:p>
            <a:pPr lvl="2"/>
            <a:r>
              <a:rPr lang="en-US" altLang="en-US" sz="2400" dirty="0">
                <a:solidFill>
                  <a:srgbClr val="FF0000"/>
                </a:solidFill>
              </a:rPr>
              <a:t>s(A U B) = 1/10</a:t>
            </a:r>
            <a:r>
              <a:rPr lang="en-US" altLang="en-US" sz="2400" baseline="30000" dirty="0">
                <a:solidFill>
                  <a:srgbClr val="FF0000"/>
                </a:solidFill>
              </a:rPr>
              <a:t>5</a:t>
            </a:r>
            <a:r>
              <a:rPr lang="en-US" altLang="en-US" sz="2400" dirty="0">
                <a:solidFill>
                  <a:srgbClr val="FF0000"/>
                </a:solidFill>
              </a:rPr>
              <a:t>,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 = 1/10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baseline="300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1/10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, s(A U B) &gt; s(A)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×</a:t>
            </a:r>
            <a:r>
              <a:rPr lang="en-US" altLang="en-US" sz="2400" dirty="0">
                <a:solidFill>
                  <a:srgbClr val="FF0000"/>
                </a:solidFill>
              </a:rPr>
              <a:t> s(B)</a:t>
            </a:r>
          </a:p>
          <a:p>
            <a:r>
              <a:rPr lang="en-US" altLang="en-US" sz="2400" dirty="0"/>
              <a:t>What is the problem here?</a:t>
            </a:r>
          </a:p>
          <a:p>
            <a:pPr marL="384166" lvl="2" indent="0">
              <a:buNone/>
            </a:pPr>
            <a:r>
              <a:rPr lang="en-US" altLang="en-US" sz="2400" dirty="0">
                <a:cs typeface="Tahoma" pitchFamily="34" charset="0"/>
              </a:rPr>
              <a:t>—</a:t>
            </a:r>
            <a:r>
              <a:rPr lang="en-US" altLang="en-US" sz="2400" dirty="0"/>
              <a:t>Null transactions: The support-based definition is not null-invariant!</a:t>
            </a:r>
          </a:p>
        </p:txBody>
      </p:sp>
      <p:sp>
        <p:nvSpPr>
          <p:cNvPr id="2" name="TextBox 1"/>
          <p:cNvSpPr txBox="1"/>
          <p:nvPr/>
        </p:nvSpPr>
        <p:spPr>
          <a:xfrm rot="21361928">
            <a:off x="6658426" y="2163570"/>
            <a:ext cx="4671589" cy="40011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Does this remind you the definition of </a:t>
            </a:r>
            <a:r>
              <a:rPr lang="en-US" altLang="en-US" sz="2000" i="1" dirty="0"/>
              <a:t>lift?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923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856403" y="0"/>
            <a:ext cx="8610788" cy="109487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Defining Negative Correlation:  Need Null-Invariance in Definition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451" y="1185394"/>
            <a:ext cx="10654149" cy="5500783"/>
          </a:xfrm>
        </p:spPr>
        <p:txBody>
          <a:bodyPr/>
          <a:lstStyle/>
          <a:p>
            <a:r>
              <a:rPr lang="en-US" altLang="en-US" sz="2400" dirty="0"/>
              <a:t>A good definition on negative correlation should be null-invariant! </a:t>
            </a:r>
          </a:p>
          <a:p>
            <a:pPr lvl="1"/>
            <a:r>
              <a:rPr lang="en-US" altLang="en-US" sz="2400" dirty="0"/>
              <a:t>Intuition:  Whether two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A and B are negatively correlated should not be influenced by the number of null-transactions </a:t>
            </a:r>
          </a:p>
          <a:p>
            <a:r>
              <a:rPr lang="en-US" altLang="en-US" sz="2400" dirty="0"/>
              <a:t>A </a:t>
            </a:r>
            <a:r>
              <a:rPr lang="en-US" altLang="en-US" sz="2400" dirty="0" err="1"/>
              <a:t>Kulczynski</a:t>
            </a:r>
            <a:r>
              <a:rPr lang="en-US" altLang="en-US" sz="2400" dirty="0"/>
              <a:t> measure-based definition  </a:t>
            </a:r>
          </a:p>
          <a:p>
            <a:pPr lvl="1"/>
            <a:r>
              <a:rPr lang="en-US" altLang="en-US" sz="2400" dirty="0"/>
              <a:t>If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A and B are frequent but  </a:t>
            </a:r>
            <a:r>
              <a:rPr lang="en-US" altLang="en-US" sz="2400" dirty="0">
                <a:solidFill>
                  <a:srgbClr val="FF0000"/>
                </a:solidFill>
              </a:rPr>
              <a:t>(s(A U B)/s(A) + s(A U B)/s(B))/2 &lt; </a:t>
            </a:r>
            <a:r>
              <a:rPr lang="ru-RU" altLang="en-US" sz="2400" dirty="0">
                <a:solidFill>
                  <a:srgbClr val="FF0000"/>
                </a:solidFill>
                <a:cs typeface="Tahoma" pitchFamily="34" charset="0"/>
              </a:rPr>
              <a:t>є</a:t>
            </a:r>
            <a:r>
              <a:rPr lang="en-US" altLang="en-US" sz="2400" dirty="0">
                <a:cs typeface="Tahoma" pitchFamily="34" charset="0"/>
              </a:rPr>
              <a:t>, </a:t>
            </a:r>
            <a:endParaRPr lang="en-US" altLang="en-US" sz="2400" dirty="0"/>
          </a:p>
          <a:p>
            <a:pPr marL="838200" lvl="4" indent="0">
              <a:buNone/>
            </a:pPr>
            <a:r>
              <a:rPr lang="en-US" altLang="en-US" sz="2400" dirty="0"/>
              <a:t>then A and B are negatively correlated</a:t>
            </a:r>
          </a:p>
          <a:p>
            <a:r>
              <a:rPr lang="en-US" altLang="en-US" sz="2400" dirty="0"/>
              <a:t>For the same needle package problem:</a:t>
            </a:r>
          </a:p>
          <a:p>
            <a:pPr lvl="1"/>
            <a:r>
              <a:rPr lang="en-US" altLang="en-US" sz="2400" dirty="0"/>
              <a:t>No matter there are in total 200 or 10</a:t>
            </a:r>
            <a:r>
              <a:rPr lang="en-US" altLang="en-US" sz="2400" baseline="30000" dirty="0"/>
              <a:t>5</a:t>
            </a:r>
            <a:r>
              <a:rPr lang="en-US" altLang="en-US" sz="2400" dirty="0"/>
              <a:t> transactions</a:t>
            </a:r>
          </a:p>
          <a:p>
            <a:pPr lvl="2"/>
            <a:r>
              <a:rPr lang="en-US" altLang="en-US" sz="2400" dirty="0"/>
              <a:t>If </a:t>
            </a:r>
            <a:r>
              <a:rPr lang="ru-RU" altLang="en-US" sz="2400" dirty="0">
                <a:cs typeface="Tahoma" pitchFamily="34" charset="0"/>
              </a:rPr>
              <a:t>є</a:t>
            </a:r>
            <a:r>
              <a:rPr lang="en-US" altLang="en-US" sz="2400" dirty="0"/>
              <a:t> = 0.01, we have </a:t>
            </a:r>
          </a:p>
          <a:p>
            <a:pPr marL="854075" lvl="4" indent="0"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(s(A U B)/s(A) + s(A U B)/s(B))/2 = (0.01 + 0.01)/2 &lt; </a:t>
            </a:r>
            <a:r>
              <a:rPr lang="ru-RU" altLang="en-US" sz="2400" dirty="0">
                <a:solidFill>
                  <a:srgbClr val="FF0000"/>
                </a:solidFill>
                <a:cs typeface="Tahoma" pitchFamily="34" charset="0"/>
              </a:rPr>
              <a:t>є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EE7F72C-F399-473B-8578-512B44BF603A}"/>
              </a:ext>
            </a:extLst>
          </p:cNvPr>
          <p:cNvSpPr txBox="1"/>
          <p:nvPr/>
        </p:nvSpPr>
        <p:spPr>
          <a:xfrm>
            <a:off x="9079345" y="3729786"/>
            <a:ext cx="2032000" cy="70788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altLang="en-US" sz="2000" dirty="0">
                <a:solidFill>
                  <a:srgbClr val="FF0000"/>
                </a:solidFill>
                <a:cs typeface="Tahoma" pitchFamily="34" charset="0"/>
              </a:rPr>
              <a:t>є </a:t>
            </a:r>
            <a:r>
              <a:rPr lang="en-US" altLang="en-US" sz="2000" dirty="0">
                <a:cs typeface="Tahoma" pitchFamily="34" charset="0"/>
              </a:rPr>
              <a:t>is a </a:t>
            </a:r>
            <a:r>
              <a:rPr lang="en-US" altLang="en-US" sz="2000" dirty="0"/>
              <a:t>negative </a:t>
            </a:r>
          </a:p>
          <a:p>
            <a:pPr algn="ctr"/>
            <a:r>
              <a:rPr lang="en-US" altLang="en-US" sz="2000" dirty="0"/>
              <a:t>pattern threshold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560ECABB-54E2-5DB6-A676-317B82B18091}"/>
              </a:ext>
            </a:extLst>
          </p:cNvPr>
          <p:cNvSpPr/>
          <p:nvPr/>
        </p:nvSpPr>
        <p:spPr>
          <a:xfrm flipH="1" flipV="1">
            <a:off x="10158020" y="2944339"/>
            <a:ext cx="205179" cy="36775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3AD96A7-B602-94E9-707C-CC2EC1FDFF1C}"/>
              </a:ext>
            </a:extLst>
          </p:cNvPr>
          <p:cNvCxnSpPr>
            <a:cxnSpLocks/>
            <a:stCxn id="3" idx="7"/>
          </p:cNvCxnSpPr>
          <p:nvPr/>
        </p:nvCxnSpPr>
        <p:spPr>
          <a:xfrm flipH="1">
            <a:off x="10017331" y="3258233"/>
            <a:ext cx="170737" cy="471692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1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7048297" y="2016686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Mining Compressed Patterns</a:t>
            </a:r>
            <a:endParaRPr lang="en-US" altLang="en-US" sz="32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16375" y="1215189"/>
            <a:ext cx="6838316" cy="5490411"/>
          </a:xfrm>
        </p:spPr>
        <p:txBody>
          <a:bodyPr/>
          <a:lstStyle/>
          <a:p>
            <a:pPr eaLnBrk="1" hangingPunct="1">
              <a:spcAft>
                <a:spcPts val="300"/>
              </a:spcAft>
            </a:pPr>
            <a:r>
              <a:rPr lang="en-US" altLang="en-US" dirty="0"/>
              <a:t>Why mining compressed patterns? </a:t>
            </a:r>
            <a:r>
              <a:rPr lang="en-US" altLang="zh-CN" dirty="0">
                <a:ea typeface="SimSun" pitchFamily="2" charset="-122"/>
              </a:rPr>
              <a:t>Too many scattered patterns but not so meaningful</a:t>
            </a:r>
          </a:p>
          <a:p>
            <a:pPr eaLnBrk="1" hangingPunct="1"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Pattern distance measure</a:t>
            </a:r>
          </a:p>
          <a:p>
            <a:pPr marL="200025" lvl="1" indent="0" eaLnBrk="1" hangingPunct="1">
              <a:spcAft>
                <a:spcPts val="300"/>
              </a:spcAft>
              <a:buNone/>
            </a:pPr>
            <a:endParaRPr lang="en-US" altLang="zh-CN" dirty="0">
              <a:ea typeface="SimSun" pitchFamily="2" charset="-122"/>
            </a:endParaRPr>
          </a:p>
          <a:p>
            <a:pPr eaLnBrk="1" hangingPunct="1">
              <a:spcAft>
                <a:spcPts val="300"/>
              </a:spcAft>
            </a:pPr>
            <a:r>
              <a:rPr lang="el-GR" altLang="zh-CN" dirty="0">
                <a:cs typeface="Arial" pitchFamily="34" charset="0"/>
              </a:rPr>
              <a:t>δ</a:t>
            </a:r>
            <a:r>
              <a:rPr lang="en-US" altLang="zh-CN" dirty="0">
                <a:ea typeface="SimSun" pitchFamily="2" charset="-122"/>
                <a:cs typeface="Arial" pitchFamily="34" charset="0"/>
              </a:rPr>
              <a:t>-clustering: For each pattern P, find all patterns which can be expressed by P and whose distance to P is within </a:t>
            </a:r>
            <a:r>
              <a:rPr lang="el-GR" altLang="zh-CN" dirty="0">
                <a:cs typeface="Arial" pitchFamily="34" charset="0"/>
              </a:rPr>
              <a:t>δ</a:t>
            </a:r>
            <a:r>
              <a:rPr lang="en-US" altLang="zh-CN" dirty="0">
                <a:ea typeface="SimSun" pitchFamily="2" charset="-122"/>
              </a:rPr>
              <a:t> (</a:t>
            </a:r>
            <a:r>
              <a:rPr lang="el-GR" altLang="zh-CN" dirty="0">
                <a:cs typeface="Arial" pitchFamily="34" charset="0"/>
              </a:rPr>
              <a:t>δ</a:t>
            </a:r>
            <a:r>
              <a:rPr lang="en-US" altLang="zh-CN" dirty="0">
                <a:ea typeface="SimSun" pitchFamily="2" charset="-122"/>
              </a:rPr>
              <a:t>-cover)</a:t>
            </a:r>
          </a:p>
          <a:p>
            <a:pPr eaLnBrk="1" hangingPunct="1">
              <a:spcAft>
                <a:spcPts val="300"/>
              </a:spcAft>
            </a:pPr>
            <a:r>
              <a:rPr lang="en-US" altLang="zh-CN" dirty="0">
                <a:ea typeface="SimSun" pitchFamily="2" charset="-122"/>
              </a:rPr>
              <a:t>All patterns in the cluster can be represented by P</a:t>
            </a:r>
          </a:p>
        </p:txBody>
      </p:sp>
      <p:graphicFrame>
        <p:nvGraphicFramePr>
          <p:cNvPr id="2087973" name="Group 37"/>
          <p:cNvGraphicFramePr>
            <a:graphicFrameLocks noGrp="1"/>
          </p:cNvGraphicFramePr>
          <p:nvPr>
            <p:ph sz="half" idx="2"/>
          </p:nvPr>
        </p:nvGraphicFramePr>
        <p:xfrm>
          <a:off x="553452" y="1217437"/>
          <a:ext cx="3982453" cy="2194128"/>
        </p:xfrm>
        <a:graphic>
          <a:graphicData uri="http://schemas.openxmlformats.org/drawingml/2006/table">
            <a:tbl>
              <a:tblPr/>
              <a:tblGrid>
                <a:gridCol w="8301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05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67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Pat-ID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Item-Sets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Support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P1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{38,16,18,12}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205227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P2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{38,16,18,12,17}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205211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{39,38,16,18,12,17}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101758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P4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{39,16,18,12,17}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161563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39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P5</a:t>
                      </a:r>
                    </a:p>
                  </a:txBody>
                  <a:tcPr marL="121920" marR="121920" marT="45684" marB="456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{39,16,18,12}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itchFamily="2" charset="-122"/>
                        </a:rPr>
                        <a:t>161576</a:t>
                      </a:r>
                    </a:p>
                  </a:txBody>
                  <a:tcPr marL="121920" marR="121920" marT="45684" marB="456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3523" name="Rectangle 38"/>
          <p:cNvSpPr>
            <a:spLocks noChangeArrowheads="1"/>
          </p:cNvSpPr>
          <p:nvPr/>
        </p:nvSpPr>
        <p:spPr bwMode="auto">
          <a:xfrm>
            <a:off x="553453" y="3497656"/>
            <a:ext cx="4162926" cy="30475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342900" marR="0" lvl="0" indent="-34290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SimSun" pitchFamily="2" charset="-122"/>
              <a:cs typeface="+mn-cs"/>
            </a:endParaRPr>
          </a:p>
        </p:txBody>
      </p:sp>
      <p:pic>
        <p:nvPicPr>
          <p:cNvPr id="12324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72" y="2498598"/>
            <a:ext cx="4442808" cy="52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53452" y="3497656"/>
            <a:ext cx="4259180" cy="304752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Closed patterns 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P1, P2, P3, P4, P5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Emphasizes too much on support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Max-patterns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P3: information loss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Desired output (a good balance):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P2, P3, P4</a:t>
            </a:r>
          </a:p>
        </p:txBody>
      </p:sp>
    </p:spTree>
    <p:extLst>
      <p:ext uri="{BB962C8B-B14F-4D97-AF65-F5344CB8AC3E}">
        <p14:creationId xmlns:p14="http://schemas.microsoft.com/office/powerpoint/2010/main" val="20486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228599"/>
            <a:ext cx="11988800" cy="72274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Redundancy-Aware Top-k Patterns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0"/>
            <a:ext cx="8636000" cy="5334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Desired patterns: high significance &amp; low redundancy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76" y="1608041"/>
            <a:ext cx="5158971" cy="371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508000" y="5334000"/>
            <a:ext cx="945803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58800" y="5326912"/>
            <a:ext cx="9807418" cy="142948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Method:  Use MMS (Maximal Marginal Significance) for measuring the combined significance of a pattern set 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Xin et al., Extracting Redundancy-Aware Top-K Patterns, KDD’06</a:t>
            </a:r>
          </a:p>
        </p:txBody>
      </p:sp>
    </p:spTree>
    <p:extLst>
      <p:ext uri="{BB962C8B-B14F-4D97-AF65-F5344CB8AC3E}">
        <p14:creationId xmlns:p14="http://schemas.microsoft.com/office/powerpoint/2010/main" val="13243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5644660" y="287905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800"/>
            <a:ext cx="11508317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Why Constraint-Based Mining?</a:t>
            </a:r>
            <a:endParaRPr lang="en-GB" dirty="0">
              <a:ea typeface="ＭＳ Ｐゴシック" charset="0"/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529020" y="1179688"/>
            <a:ext cx="10391227" cy="5525911"/>
          </a:xfrm>
        </p:spPr>
        <p:txBody>
          <a:bodyPr/>
          <a:lstStyle/>
          <a:p>
            <a:pPr eaLnBrk="1" hangingPunct="1">
              <a:spcAft>
                <a:spcPts val="400"/>
              </a:spcAft>
              <a:defRPr/>
            </a:pPr>
            <a:r>
              <a:rPr lang="en-US" altLang="en-US" sz="2400" dirty="0"/>
              <a:t>Pattern mining in practice: Often a user-guided, </a:t>
            </a:r>
            <a:r>
              <a:rPr lang="en-US" altLang="en-US" sz="2400" dirty="0">
                <a:solidFill>
                  <a:srgbClr val="FF0000"/>
                </a:solidFill>
              </a:rPr>
              <a:t>interactive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process </a:t>
            </a:r>
          </a:p>
          <a:p>
            <a:pPr lvl="1" eaLnBrk="1" hangingPunct="1">
              <a:spcAft>
                <a:spcPts val="400"/>
              </a:spcAft>
              <a:defRPr/>
            </a:pPr>
            <a:r>
              <a:rPr lang="en-US" altLang="en-US" sz="2400" dirty="0"/>
              <a:t>User directs what to be mined using a </a:t>
            </a:r>
            <a:r>
              <a:rPr lang="en-US" altLang="en-US" sz="2400" dirty="0">
                <a:solidFill>
                  <a:srgbClr val="FF0000"/>
                </a:solidFill>
              </a:rPr>
              <a:t>data mining query language </a:t>
            </a:r>
            <a:r>
              <a:rPr lang="en-US" altLang="en-US" sz="2400" dirty="0"/>
              <a:t>(or a graphical user interface), </a:t>
            </a:r>
            <a:r>
              <a:rPr lang="en-US" altLang="en-US" sz="2400" dirty="0">
                <a:solidFill>
                  <a:srgbClr val="FF0000"/>
                </a:solidFill>
              </a:rPr>
              <a:t>specifying various kinds of constraints</a:t>
            </a:r>
          </a:p>
          <a:p>
            <a:pPr lvl="1" eaLnBrk="1" hangingPunct="1">
              <a:spcAft>
                <a:spcPts val="400"/>
              </a:spcAft>
              <a:defRPr/>
            </a:pP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spcAft>
                <a:spcPts val="400"/>
              </a:spcAft>
              <a:defRPr/>
            </a:pPr>
            <a:r>
              <a:rPr lang="en-US" altLang="en-US" sz="2400" dirty="0"/>
              <a:t>What is constraint-based mining?</a:t>
            </a:r>
          </a:p>
          <a:p>
            <a:pPr lvl="1">
              <a:spcAft>
                <a:spcPts val="400"/>
              </a:spcAft>
              <a:defRPr/>
            </a:pPr>
            <a:r>
              <a:rPr lang="en-US" altLang="en-US" sz="2400" dirty="0"/>
              <a:t>Mine together with user-provided constraints</a:t>
            </a:r>
          </a:p>
          <a:p>
            <a:pPr lvl="1">
              <a:spcAft>
                <a:spcPts val="400"/>
              </a:spcAft>
              <a:defRPr/>
            </a:pPr>
            <a:endParaRPr lang="en-US" altLang="en-US" sz="2400" dirty="0"/>
          </a:p>
          <a:p>
            <a:pPr>
              <a:spcAft>
                <a:spcPts val="400"/>
              </a:spcAft>
              <a:defRPr/>
            </a:pPr>
            <a:r>
              <a:rPr lang="en-US" altLang="en-US" sz="2400" dirty="0"/>
              <a:t>Why constraint-based mining?</a:t>
            </a:r>
          </a:p>
          <a:p>
            <a:pPr lvl="1" eaLnBrk="1" hangingPunct="1">
              <a:spcAft>
                <a:spcPts val="400"/>
              </a:spcAft>
              <a:defRPr/>
            </a:pPr>
            <a:r>
              <a:rPr lang="en-US" altLang="en-US" sz="2400" dirty="0"/>
              <a:t>User flexibility: User provides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constraints</a:t>
            </a:r>
            <a:r>
              <a:rPr lang="en-US" altLang="en-US" sz="2400" dirty="0"/>
              <a:t> on what to be mined</a:t>
            </a:r>
          </a:p>
          <a:p>
            <a:pPr lvl="1">
              <a:spcAft>
                <a:spcPts val="400"/>
              </a:spcAft>
              <a:defRPr/>
            </a:pPr>
            <a:r>
              <a:rPr lang="en-US" altLang="en-US" sz="2400" dirty="0"/>
              <a:t>Optimization: System explores such constraints for mining efficiency</a:t>
            </a:r>
          </a:p>
          <a:p>
            <a:pPr lvl="2">
              <a:spcAft>
                <a:spcPts val="400"/>
              </a:spcAft>
              <a:defRPr/>
            </a:pPr>
            <a:r>
              <a:rPr lang="en-US" altLang="en-US" sz="2400" dirty="0"/>
              <a:t>E.g., Push constraints deeply into the mining process</a:t>
            </a:r>
          </a:p>
        </p:txBody>
      </p:sp>
    </p:spTree>
    <p:extLst>
      <p:ext uri="{BB962C8B-B14F-4D97-AF65-F5344CB8AC3E}">
        <p14:creationId xmlns:p14="http://schemas.microsoft.com/office/powerpoint/2010/main" val="373767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247" y="277475"/>
            <a:ext cx="12643944" cy="568325"/>
          </a:xfrm>
        </p:spPr>
        <p:txBody>
          <a:bodyPr lIns="92075" tIns="46038" rIns="92075" bIns="46038" anchor="ctr">
            <a:noAutofit/>
          </a:bodyPr>
          <a:lstStyle/>
          <a:p>
            <a:pPr eaLnBrk="1" hangingPunct="1">
              <a:defRPr/>
            </a:pPr>
            <a:r>
              <a:rPr lang="en-US" sz="3800" dirty="0">
                <a:ea typeface="ＭＳ Ｐゴシック" charset="0"/>
              </a:rPr>
              <a:t>Various Kinds of User-Specified Constraints in Data Mining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D3F3626F-CE50-4B2F-8442-2DB61A09878C}"/>
              </a:ext>
            </a:extLst>
          </p:cNvPr>
          <p:cNvSpPr txBox="1">
            <a:spLocks noChangeArrowheads="1"/>
          </p:cNvSpPr>
          <p:nvPr/>
        </p:nvSpPr>
        <p:spPr>
          <a:xfrm>
            <a:off x="634123" y="1221729"/>
            <a:ext cx="9942751" cy="509423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Knowledge type constraint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—Specifying what kinds of knowledge to mine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E.g.: Classification, association, clustering, outlier finding, …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constraint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—using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SQL-like queries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E.g.: Find products sold together in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NY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stores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year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Dimension/level constraint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—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similar to projection in relational database 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E.g.: In relevance to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region, price, brand, customer category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Interestingness constraint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—various kinds of thresholds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E.g.: Strong rules: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min_sup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itchFamily="18" charset="2"/>
              </a:rPr>
              <a:t>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0.02,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min_conf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itchFamily="18" charset="2"/>
              </a:rPr>
              <a:t>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0.6,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min_correlation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itchFamily="18" charset="2"/>
              </a:rPr>
              <a:t> 0.7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 (or pattern) constraint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E.g.: Small sales (price &lt; $10) triggers big sales (sum &gt; $200)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0BA267-46E6-486D-8082-6C4D5C1780CF}"/>
              </a:ext>
            </a:extLst>
          </p:cNvPr>
          <p:cNvSpPr txBox="1"/>
          <p:nvPr/>
        </p:nvSpPr>
        <p:spPr>
          <a:xfrm>
            <a:off x="5829736" y="5150299"/>
            <a:ext cx="2987835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focus of this study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DFC955BA-3126-44C5-9C45-112D54A8CAD3}"/>
              </a:ext>
            </a:extLst>
          </p:cNvPr>
          <p:cNvSpPr/>
          <p:nvPr/>
        </p:nvSpPr>
        <p:spPr>
          <a:xfrm rot="10800000">
            <a:off x="5367280" y="5213338"/>
            <a:ext cx="462456" cy="3888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3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228600"/>
            <a:ext cx="12344400" cy="609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Pattern Space Pruning with Pattern Anti-Monotonicity 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2689274" y="1168836"/>
            <a:ext cx="8893125" cy="5030949"/>
          </a:xfrm>
        </p:spPr>
        <p:txBody>
          <a:bodyPr/>
          <a:lstStyle/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A constraint </a:t>
            </a:r>
            <a:r>
              <a:rPr lang="en-US" altLang="zh-CN" sz="2400" i="1" dirty="0">
                <a:latin typeface="Calibri" charset="0"/>
                <a:ea typeface="SimSun" charset="0"/>
                <a:cs typeface="SimSun" charset="0"/>
              </a:rPr>
              <a:t>c</a:t>
            </a: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 is </a:t>
            </a:r>
            <a:r>
              <a:rPr lang="en-US" altLang="zh-CN" sz="2400" b="1" i="1" dirty="0">
                <a:solidFill>
                  <a:srgbClr val="FF0000"/>
                </a:solidFill>
                <a:latin typeface="Calibri" charset="0"/>
                <a:ea typeface="SimSun" charset="0"/>
                <a:cs typeface="SimSun" charset="0"/>
              </a:rPr>
              <a:t>anti-monotone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altLang="zh-CN" sz="2400" dirty="0">
                <a:latin typeface="Calibri" charset="0"/>
                <a:ea typeface="SimSun" charset="0"/>
                <a:cs typeface="SimSun" charset="0"/>
              </a:rPr>
              <a:t>If </a:t>
            </a:r>
            <a:r>
              <a:rPr lang="en-US" sz="2400" dirty="0">
                <a:latin typeface="Calibri" charset="0"/>
                <a:ea typeface="ＭＳ Ｐゴシック" charset="0"/>
              </a:rPr>
              <a:t>an itemset S </a:t>
            </a:r>
            <a:r>
              <a:rPr lang="en-US" sz="2400" b="1" dirty="0">
                <a:latin typeface="Calibri" charset="0"/>
                <a:ea typeface="ＭＳ Ｐゴシック" charset="0"/>
              </a:rPr>
              <a:t>violates</a:t>
            </a:r>
            <a:r>
              <a:rPr lang="en-US" sz="2400" dirty="0">
                <a:latin typeface="Calibri" charset="0"/>
                <a:ea typeface="ＭＳ Ｐゴシック" charset="0"/>
              </a:rPr>
              <a:t> constraint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dirty="0">
                <a:latin typeface="Calibri" charset="0"/>
                <a:ea typeface="ＭＳ Ｐゴシック" charset="0"/>
              </a:rPr>
              <a:t>, so does any of its supersets 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That is, mining on itemset S can be terminated</a:t>
            </a:r>
          </a:p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1:  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sum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 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anti-monotone</a:t>
            </a:r>
          </a:p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2:</a:t>
            </a:r>
            <a:r>
              <a:rPr lang="en-US" sz="2400" dirty="0">
                <a:solidFill>
                  <a:schemeClr val="hlink"/>
                </a:solidFill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</a:t>
            </a:r>
            <a:r>
              <a:rPr lang="en-US" sz="2400" dirty="0">
                <a:solidFill>
                  <a:schemeClr val="hlink"/>
                </a:solidFill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range(</a:t>
            </a:r>
            <a:r>
              <a:rPr lang="en-US" sz="2400" dirty="0" err="1">
                <a:latin typeface="Calibri" charset="0"/>
                <a:ea typeface="ＭＳ Ｐゴシック" charset="0"/>
                <a:sym typeface="Wingdings" charset="0"/>
              </a:rPr>
              <a:t>S.profit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)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</a:t>
            </a: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 15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anti-monotone</a:t>
            </a:r>
            <a:endParaRPr lang="en-US" sz="2400" dirty="0">
              <a:solidFill>
                <a:srgbClr val="FF0000"/>
              </a:solidFill>
              <a:latin typeface="Calibri" charset="0"/>
              <a:ea typeface="ＭＳ Ｐゴシック" charset="0"/>
              <a:sym typeface="Wingdings" charset="0"/>
            </a:endParaRP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Itemset </a:t>
            </a:r>
            <a:r>
              <a:rPr lang="en-US" sz="2400" i="1" dirty="0">
                <a:latin typeface="Calibri" charset="0"/>
                <a:ea typeface="ＭＳ Ｐゴシック" charset="0"/>
              </a:rPr>
              <a:t>ab </a:t>
            </a:r>
            <a:r>
              <a:rPr lang="en-US" sz="2400" dirty="0">
                <a:latin typeface="Calibri" charset="0"/>
                <a:ea typeface="ＭＳ Ｐゴシック" charset="0"/>
              </a:rPr>
              <a:t>violates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 (range(ab) = 40)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Wingdings" charset="0"/>
              </a:rPr>
              <a:t>So does every superset of </a:t>
            </a:r>
            <a:r>
              <a:rPr lang="en-US" sz="2400" i="1" dirty="0">
                <a:latin typeface="Calibri" charset="0"/>
                <a:ea typeface="ＭＳ Ｐゴシック" charset="0"/>
                <a:sym typeface="Wingdings" charset="0"/>
              </a:rPr>
              <a:t>ab</a:t>
            </a: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3.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3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sum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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not anti-monotone</a:t>
            </a:r>
          </a:p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Ex. 4. Is 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4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support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S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 </a:t>
            </a:r>
            <a:r>
              <a:rPr lang="el-GR" sz="2400" i="1" dirty="0">
                <a:latin typeface="Calibri" charset="0"/>
                <a:ea typeface="ＭＳ Ｐゴシック" charset="0"/>
                <a:sym typeface="Symbol" charset="0"/>
              </a:rPr>
              <a:t>σ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anti-monotone?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Yes! </a:t>
            </a:r>
            <a:r>
              <a:rPr lang="en-US" sz="2400" dirty="0" err="1">
                <a:latin typeface="Calibri" charset="0"/>
                <a:ea typeface="ＭＳ Ｐゴシック" charset="0"/>
                <a:sym typeface="Symbol" charset="0"/>
              </a:rPr>
              <a:t>Apriori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pruning is essentially pruning with an anti-monotonic constraint!</a:t>
            </a:r>
          </a:p>
        </p:txBody>
      </p:sp>
      <p:sp>
        <p:nvSpPr>
          <p:cNvPr id="8199" name="Text Box 24"/>
          <p:cNvSpPr txBox="1">
            <a:spLocks noChangeArrowheads="1"/>
          </p:cNvSpPr>
          <p:nvPr/>
        </p:nvSpPr>
        <p:spPr bwMode="auto">
          <a:xfrm>
            <a:off x="506319" y="3096616"/>
            <a:ext cx="1430779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err="1">
                <a:solidFill>
                  <a:prstClr val="black"/>
                </a:solidFill>
              </a:rPr>
              <a:t>min_sup</a:t>
            </a:r>
            <a:r>
              <a:rPr lang="en-US" altLang="en-US" sz="1800" dirty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79969" y="1166650"/>
          <a:ext cx="2209307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4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6319" y="3464916"/>
          <a:ext cx="2209307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  <a:gridCol w="795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8252" name="TextBox 12"/>
          <p:cNvSpPr txBox="1">
            <a:spLocks noChangeArrowheads="1"/>
          </p:cNvSpPr>
          <p:nvPr/>
        </p:nvSpPr>
        <p:spPr bwMode="auto">
          <a:xfrm>
            <a:off x="2799710" y="6142028"/>
            <a:ext cx="2297808" cy="646331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</a:rPr>
              <a:t>Note: </a:t>
            </a:r>
            <a:r>
              <a:rPr lang="en-US" altLang="en-US" sz="1800" dirty="0" err="1">
                <a:solidFill>
                  <a:prstClr val="black"/>
                </a:solidFill>
              </a:rPr>
              <a:t>item.price</a:t>
            </a:r>
            <a:r>
              <a:rPr lang="en-US" altLang="en-US" sz="1800" dirty="0">
                <a:solidFill>
                  <a:prstClr val="black"/>
                </a:solidFill>
              </a:rPr>
              <a:t> &gt; 0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</a:rPr>
              <a:t>Profit can be negative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39527F2A-A186-446E-8DF1-EE6FE3E01248}"/>
              </a:ext>
            </a:extLst>
          </p:cNvPr>
          <p:cNvSpPr txBox="1">
            <a:spLocks noChangeArrowheads="1"/>
          </p:cNvSpPr>
          <p:nvPr/>
        </p:nvSpPr>
        <p:spPr>
          <a:xfrm>
            <a:off x="2689274" y="2880275"/>
            <a:ext cx="7066456" cy="551792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  <a:buFont typeface="Wingdings" charset="0"/>
              <a:buChar char="n"/>
              <a:defRPr/>
            </a:pP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8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nimBg="1"/>
      <p:bldP spid="82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Apriori</a:t>
            </a:r>
            <a:r>
              <a:rPr lang="en-US" dirty="0"/>
              <a:t> for </a:t>
            </a:r>
            <a:r>
              <a:rPr lang="en-US" dirty="0">
                <a:ea typeface="ＭＳ Ｐゴシック" charset="0"/>
              </a:rPr>
              <a:t>Pattern</a:t>
            </a:r>
            <a:r>
              <a:rPr lang="zh-CN" altLang="en-US" dirty="0"/>
              <a:t> </a:t>
            </a:r>
            <a:r>
              <a:rPr lang="en-US" altLang="zh-CN" dirty="0"/>
              <a:t>Anti-Monotone Constraint</a:t>
            </a:r>
            <a:endParaRPr lang="en-US" dirty="0"/>
          </a:p>
        </p:txBody>
      </p:sp>
      <p:graphicFrame>
        <p:nvGraphicFramePr>
          <p:cNvPr id="307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76453"/>
              </p:ext>
            </p:extLst>
          </p:nvPr>
        </p:nvGraphicFramePr>
        <p:xfrm>
          <a:off x="1827213" y="1795463"/>
          <a:ext cx="1893887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r:id="rId4" imgW="1739681" imgH="1765316" progId="Excel.Sheet.8">
                  <p:embed/>
                </p:oleObj>
              </mc:Choice>
              <mc:Fallback>
                <p:oleObj name="Worksheet" r:id="rId4" imgW="1739681" imgH="1765316" progId="Excel.Sheet.8">
                  <p:embed/>
                  <p:pic>
                    <p:nvPicPr>
                      <p:cNvPr id="307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795463"/>
                        <a:ext cx="1893887" cy="164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779589" y="1389063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>
                <a:latin typeface="Times New Roman" pitchFamily="18" charset="0"/>
              </a:rPr>
              <a:t>Database D</a:t>
            </a:r>
          </a:p>
        </p:txBody>
      </p:sp>
      <p:graphicFrame>
        <p:nvGraphicFramePr>
          <p:cNvPr id="30726" name="Object 5"/>
          <p:cNvGraphicFramePr>
            <a:graphicFrameLocks noChangeAspect="1"/>
          </p:cNvGraphicFramePr>
          <p:nvPr/>
        </p:nvGraphicFramePr>
        <p:xfrm>
          <a:off x="4786314" y="1468438"/>
          <a:ext cx="1824037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6" imgW="1619701" imgH="2086337" progId="Excel.Sheet.8">
                  <p:embed/>
                </p:oleObj>
              </mc:Choice>
              <mc:Fallback>
                <p:oleObj name="Worksheet" r:id="rId6" imgW="1619701" imgH="2086337" progId="Excel.Sheet.8">
                  <p:embed/>
                  <p:pic>
                    <p:nvPicPr>
                      <p:cNvPr id="307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468438"/>
                        <a:ext cx="1824037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6"/>
          <p:cNvGraphicFramePr>
            <a:graphicFrameLocks noChangeAspect="1"/>
          </p:cNvGraphicFramePr>
          <p:nvPr/>
        </p:nvGraphicFramePr>
        <p:xfrm>
          <a:off x="7308850" y="1560513"/>
          <a:ext cx="2046288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8" imgW="1619701" imgH="1743437" progId="Excel.Sheet.8">
                  <p:embed/>
                </p:oleObj>
              </mc:Choice>
              <mc:Fallback>
                <p:oleObj name="Worksheet" r:id="rId8" imgW="1619701" imgH="1743437" progId="Excel.Sheet.8">
                  <p:embed/>
                  <p:pic>
                    <p:nvPicPr>
                      <p:cNvPr id="3072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560513"/>
                        <a:ext cx="2046288" cy="16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3705225" y="2273300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>
                <a:latin typeface="Times New Roman" pitchFamily="18" charset="0"/>
              </a:rPr>
              <a:t>Scan D</a:t>
            </a:r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>
            <a:off x="3821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4283075" y="17208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>
                <a:latin typeface="Times New Roman" pitchFamily="18" charset="0"/>
              </a:rPr>
              <a:t>C</a:t>
            </a:r>
            <a:r>
              <a:rPr lang="en-US" i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0731" name="Text Box 10"/>
          <p:cNvSpPr txBox="1">
            <a:spLocks noChangeArrowheads="1"/>
          </p:cNvSpPr>
          <p:nvPr/>
        </p:nvSpPr>
        <p:spPr bwMode="auto">
          <a:xfrm>
            <a:off x="6861103" y="1561456"/>
            <a:ext cx="4748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1</a:t>
            </a:r>
          </a:p>
        </p:txBody>
      </p:sp>
      <p:graphicFrame>
        <p:nvGraphicFramePr>
          <p:cNvPr id="30732" name="Object 11"/>
          <p:cNvGraphicFramePr>
            <a:graphicFrameLocks noChangeAspect="1"/>
          </p:cNvGraphicFramePr>
          <p:nvPr/>
        </p:nvGraphicFramePr>
        <p:xfrm>
          <a:off x="8134351" y="3381376"/>
          <a:ext cx="112077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10" imgW="990735" imgH="2428944" progId="Excel.Sheet.8">
                  <p:embed/>
                </p:oleObj>
              </mc:Choice>
              <mc:Fallback>
                <p:oleObj name="Worksheet" r:id="rId10" imgW="990735" imgH="2428944" progId="Excel.Sheet.8">
                  <p:embed/>
                  <p:pic>
                    <p:nvPicPr>
                      <p:cNvPr id="3073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1" y="3381376"/>
                        <a:ext cx="1120775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12"/>
          <p:cNvGraphicFramePr>
            <a:graphicFrameLocks noChangeAspect="1"/>
          </p:cNvGraphicFramePr>
          <p:nvPr/>
        </p:nvGraphicFramePr>
        <p:xfrm>
          <a:off x="4724401" y="3492500"/>
          <a:ext cx="1736725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Worksheet" r:id="rId12" imgW="1581421" imgH="2429237" progId="Excel.Sheet.8">
                  <p:embed/>
                </p:oleObj>
              </mc:Choice>
              <mc:Fallback>
                <p:oleObj name="Worksheet" r:id="rId12" imgW="1581421" imgH="2429237" progId="Excel.Sheet.8">
                  <p:embed/>
                  <p:pic>
                    <p:nvPicPr>
                      <p:cNvPr id="3073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3492500"/>
                        <a:ext cx="1736725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4" name="Object 13"/>
          <p:cNvGraphicFramePr>
            <a:graphicFrameLocks noChangeAspect="1"/>
          </p:cNvGraphicFramePr>
          <p:nvPr/>
        </p:nvGraphicFramePr>
        <p:xfrm>
          <a:off x="2336801" y="3756026"/>
          <a:ext cx="1717675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Worksheet" r:id="rId14" imgW="1581421" imgH="1743437" progId="Excel.Sheet.8">
                  <p:embed/>
                </p:oleObj>
              </mc:Choice>
              <mc:Fallback>
                <p:oleObj name="Worksheet" r:id="rId14" imgW="1581421" imgH="1743437" progId="Excel.Sheet.8">
                  <p:embed/>
                  <p:pic>
                    <p:nvPicPr>
                      <p:cNvPr id="3073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1" y="3756026"/>
                        <a:ext cx="1717675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5" name="Text Box 14"/>
          <p:cNvSpPr txBox="1">
            <a:spLocks noChangeArrowheads="1"/>
          </p:cNvSpPr>
          <p:nvPr/>
        </p:nvSpPr>
        <p:spPr bwMode="auto">
          <a:xfrm>
            <a:off x="1816028" y="3726806"/>
            <a:ext cx="4748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30736" name="Text Box 15"/>
          <p:cNvSpPr txBox="1">
            <a:spLocks noChangeArrowheads="1"/>
          </p:cNvSpPr>
          <p:nvPr/>
        </p:nvSpPr>
        <p:spPr bwMode="auto">
          <a:xfrm>
            <a:off x="4252913" y="33321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>
                <a:latin typeface="Times New Roman" pitchFamily="18" charset="0"/>
              </a:rPr>
              <a:t>C</a:t>
            </a:r>
            <a:r>
              <a:rPr lang="en-US" i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30737" name="Text Box 16"/>
          <p:cNvSpPr txBox="1">
            <a:spLocks noChangeArrowheads="1"/>
          </p:cNvSpPr>
          <p:nvPr/>
        </p:nvSpPr>
        <p:spPr bwMode="auto">
          <a:xfrm>
            <a:off x="7540625" y="33829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>
                <a:latin typeface="Times New Roman" pitchFamily="18" charset="0"/>
              </a:rPr>
              <a:t>C</a:t>
            </a:r>
            <a:r>
              <a:rPr lang="en-US" i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30738" name="Line 17"/>
          <p:cNvSpPr>
            <a:spLocks noChangeShapeType="1"/>
          </p:cNvSpPr>
          <p:nvPr/>
        </p:nvSpPr>
        <p:spPr bwMode="auto">
          <a:xfrm flipH="1">
            <a:off x="6651626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9" name="Text Box 18"/>
          <p:cNvSpPr txBox="1">
            <a:spLocks noChangeArrowheads="1"/>
          </p:cNvSpPr>
          <p:nvPr/>
        </p:nvSpPr>
        <p:spPr bwMode="auto">
          <a:xfrm>
            <a:off x="6672263" y="3751263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>
                <a:latin typeface="Times New Roman" pitchFamily="18" charset="0"/>
              </a:rPr>
              <a:t>Scan D</a:t>
            </a:r>
          </a:p>
        </p:txBody>
      </p:sp>
      <p:sp>
        <p:nvSpPr>
          <p:cNvPr id="30740" name="AutoShape 19"/>
          <p:cNvSpPr>
            <a:spLocks noChangeArrowheads="1"/>
          </p:cNvSpPr>
          <p:nvPr/>
        </p:nvSpPr>
        <p:spPr bwMode="auto">
          <a:xfrm>
            <a:off x="9385301" y="3305697"/>
            <a:ext cx="627063" cy="384721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41" name="Line 20"/>
          <p:cNvSpPr>
            <a:spLocks noChangeShapeType="1"/>
          </p:cNvSpPr>
          <p:nvPr/>
        </p:nvSpPr>
        <p:spPr bwMode="auto">
          <a:xfrm>
            <a:off x="4059239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2" name="Text Box 21"/>
          <p:cNvSpPr txBox="1">
            <a:spLocks noChangeArrowheads="1"/>
          </p:cNvSpPr>
          <p:nvPr/>
        </p:nvSpPr>
        <p:spPr bwMode="auto">
          <a:xfrm>
            <a:off x="2222500" y="580231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>
                <a:latin typeface="Times New Roman" pitchFamily="18" charset="0"/>
              </a:rPr>
              <a:t>C</a:t>
            </a:r>
            <a:r>
              <a:rPr lang="en-US" i="1" baseline="-25000">
                <a:latin typeface="Times New Roman" pitchFamily="18" charset="0"/>
              </a:rPr>
              <a:t>3</a:t>
            </a:r>
          </a:p>
        </p:txBody>
      </p:sp>
      <p:sp>
        <p:nvSpPr>
          <p:cNvPr id="30743" name="Text Box 22"/>
          <p:cNvSpPr txBox="1">
            <a:spLocks noChangeArrowheads="1"/>
          </p:cNvSpPr>
          <p:nvPr/>
        </p:nvSpPr>
        <p:spPr bwMode="auto">
          <a:xfrm>
            <a:off x="5629203" y="5788968"/>
            <a:ext cx="4748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3</a:t>
            </a:r>
          </a:p>
        </p:txBody>
      </p:sp>
      <p:graphicFrame>
        <p:nvGraphicFramePr>
          <p:cNvPr id="30744" name="Object 23"/>
          <p:cNvGraphicFramePr>
            <a:graphicFrameLocks noChangeAspect="1"/>
          </p:cNvGraphicFramePr>
          <p:nvPr/>
        </p:nvGraphicFramePr>
        <p:xfrm>
          <a:off x="2690814" y="5845175"/>
          <a:ext cx="1125537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Worksheet" r:id="rId16" imgW="990961" imgH="714737" progId="Excel.Sheet.8">
                  <p:embed/>
                </p:oleObj>
              </mc:Choice>
              <mc:Fallback>
                <p:oleObj name="Worksheet" r:id="rId16" imgW="990961" imgH="714737" progId="Excel.Sheet.8">
                  <p:embed/>
                  <p:pic>
                    <p:nvPicPr>
                      <p:cNvPr id="3074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4" y="5845175"/>
                        <a:ext cx="1125537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5" name="Text Box 24"/>
          <p:cNvSpPr txBox="1">
            <a:spLocks noChangeArrowheads="1"/>
          </p:cNvSpPr>
          <p:nvPr/>
        </p:nvSpPr>
        <p:spPr bwMode="auto">
          <a:xfrm>
            <a:off x="4256088" y="5881688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>
                <a:latin typeface="Times New Roman" pitchFamily="18" charset="0"/>
              </a:rPr>
              <a:t>Scan D</a:t>
            </a:r>
          </a:p>
        </p:txBody>
      </p:sp>
      <p:graphicFrame>
        <p:nvGraphicFramePr>
          <p:cNvPr id="30746" name="Object 25"/>
          <p:cNvGraphicFramePr>
            <a:graphicFrameLocks noChangeAspect="1"/>
          </p:cNvGraphicFramePr>
          <p:nvPr/>
        </p:nvGraphicFramePr>
        <p:xfrm>
          <a:off x="6092825" y="5835651"/>
          <a:ext cx="17541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18" imgW="1581421" imgH="705332" progId="Excel.Sheet.8">
                  <p:embed/>
                </p:oleObj>
              </mc:Choice>
              <mc:Fallback>
                <p:oleObj name="Worksheet" r:id="rId18" imgW="1581421" imgH="705332" progId="Excel.Sheet.8">
                  <p:embed/>
                  <p:pic>
                    <p:nvPicPr>
                      <p:cNvPr id="3074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5835651"/>
                        <a:ext cx="1754188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7" name="AutoShape 26"/>
          <p:cNvSpPr>
            <a:spLocks noChangeArrowheads="1"/>
          </p:cNvSpPr>
          <p:nvPr/>
        </p:nvSpPr>
        <p:spPr bwMode="auto">
          <a:xfrm>
            <a:off x="1725614" y="5278959"/>
            <a:ext cx="184731" cy="384721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8" name="Line 27"/>
          <p:cNvSpPr>
            <a:spLocks noChangeShapeType="1"/>
          </p:cNvSpPr>
          <p:nvPr/>
        </p:nvSpPr>
        <p:spPr bwMode="auto">
          <a:xfrm>
            <a:off x="67056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49" name="Line 28"/>
          <p:cNvSpPr>
            <a:spLocks noChangeShapeType="1"/>
          </p:cNvSpPr>
          <p:nvPr/>
        </p:nvSpPr>
        <p:spPr bwMode="auto">
          <a:xfrm flipH="1">
            <a:off x="4191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50" name="Text Box 29"/>
          <p:cNvSpPr txBox="1">
            <a:spLocks noChangeArrowheads="1"/>
          </p:cNvSpPr>
          <p:nvPr/>
        </p:nvSpPr>
        <p:spPr bwMode="auto">
          <a:xfrm>
            <a:off x="9501186" y="5510123"/>
            <a:ext cx="2438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 err="1">
                <a:solidFill>
                  <a:schemeClr val="hlink"/>
                </a:solidFill>
              </a:rPr>
              <a:t>Min_sup</a:t>
            </a:r>
            <a:r>
              <a:rPr lang="en-US" sz="1800" b="1" dirty="0">
                <a:solidFill>
                  <a:schemeClr val="hlink"/>
                </a:solidFill>
              </a:rPr>
              <a:t>=2</a:t>
            </a:r>
          </a:p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</a:rPr>
              <a:t>Constraint: </a:t>
            </a:r>
          </a:p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</a:rPr>
              <a:t>Sum{</a:t>
            </a:r>
            <a:r>
              <a:rPr lang="en-US" sz="1800" b="1" dirty="0" err="1">
                <a:solidFill>
                  <a:schemeClr val="hlink"/>
                </a:solidFill>
              </a:rPr>
              <a:t>S.price</a:t>
            </a:r>
            <a:r>
              <a:rPr lang="en-US" sz="1800" b="1" dirty="0">
                <a:solidFill>
                  <a:schemeClr val="hlink"/>
                </a:solidFill>
              </a:rPr>
              <a:t>} &lt; 5</a:t>
            </a:r>
          </a:p>
        </p:txBody>
      </p:sp>
      <p:grpSp>
        <p:nvGrpSpPr>
          <p:cNvPr id="30751" name="Group 30"/>
          <p:cNvGrpSpPr>
            <a:grpSpLocks/>
          </p:cNvGrpSpPr>
          <p:nvPr/>
        </p:nvGrpSpPr>
        <p:grpSpPr bwMode="auto">
          <a:xfrm>
            <a:off x="7620000" y="2971800"/>
            <a:ext cx="1524000" cy="152400"/>
            <a:chOff x="2160" y="2016"/>
            <a:chExt cx="960" cy="96"/>
          </a:xfrm>
        </p:grpSpPr>
        <p:sp>
          <p:nvSpPr>
            <p:cNvPr id="30788" name="Line 31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89" name="Line 32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2" name="Group 33"/>
          <p:cNvGrpSpPr>
            <a:grpSpLocks/>
          </p:cNvGrpSpPr>
          <p:nvPr/>
        </p:nvGrpSpPr>
        <p:grpSpPr bwMode="auto">
          <a:xfrm>
            <a:off x="2438400" y="4572000"/>
            <a:ext cx="1524000" cy="152400"/>
            <a:chOff x="2160" y="2016"/>
            <a:chExt cx="960" cy="96"/>
          </a:xfrm>
        </p:grpSpPr>
        <p:sp>
          <p:nvSpPr>
            <p:cNvPr id="30786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87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3" name="Group 36"/>
          <p:cNvGrpSpPr>
            <a:grpSpLocks/>
          </p:cNvGrpSpPr>
          <p:nvPr/>
        </p:nvGrpSpPr>
        <p:grpSpPr bwMode="auto">
          <a:xfrm>
            <a:off x="2438400" y="4953000"/>
            <a:ext cx="1524000" cy="152400"/>
            <a:chOff x="2160" y="2016"/>
            <a:chExt cx="960" cy="96"/>
          </a:xfrm>
        </p:grpSpPr>
        <p:sp>
          <p:nvSpPr>
            <p:cNvPr id="30784" name="Line 37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85" name="Line 38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4" name="Group 39"/>
          <p:cNvGrpSpPr>
            <a:grpSpLocks/>
          </p:cNvGrpSpPr>
          <p:nvPr/>
        </p:nvGrpSpPr>
        <p:grpSpPr bwMode="auto">
          <a:xfrm>
            <a:off x="2438400" y="5257800"/>
            <a:ext cx="1524000" cy="152400"/>
            <a:chOff x="2160" y="2016"/>
            <a:chExt cx="960" cy="96"/>
          </a:xfrm>
        </p:grpSpPr>
        <p:sp>
          <p:nvSpPr>
            <p:cNvPr id="30782" name="Line 40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83" name="Line 41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5" name="Group 42"/>
          <p:cNvGrpSpPr>
            <a:grpSpLocks/>
          </p:cNvGrpSpPr>
          <p:nvPr/>
        </p:nvGrpSpPr>
        <p:grpSpPr bwMode="auto">
          <a:xfrm>
            <a:off x="6172200" y="6400800"/>
            <a:ext cx="1524000" cy="152400"/>
            <a:chOff x="2160" y="2016"/>
            <a:chExt cx="960" cy="96"/>
          </a:xfrm>
        </p:grpSpPr>
        <p:sp>
          <p:nvSpPr>
            <p:cNvPr id="30780" name="Line 43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81" name="Line 44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6" name="Group 30"/>
          <p:cNvGrpSpPr>
            <a:grpSpLocks/>
          </p:cNvGrpSpPr>
          <p:nvPr/>
        </p:nvGrpSpPr>
        <p:grpSpPr bwMode="auto">
          <a:xfrm>
            <a:off x="8229600" y="4467226"/>
            <a:ext cx="990600" cy="257175"/>
            <a:chOff x="2160" y="2016"/>
            <a:chExt cx="960" cy="96"/>
          </a:xfrm>
        </p:grpSpPr>
        <p:sp>
          <p:nvSpPr>
            <p:cNvPr id="30778" name="Line 31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79" name="Line 32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7" name="Group 30"/>
          <p:cNvGrpSpPr>
            <a:grpSpLocks/>
          </p:cNvGrpSpPr>
          <p:nvPr/>
        </p:nvGrpSpPr>
        <p:grpSpPr bwMode="auto">
          <a:xfrm>
            <a:off x="8181975" y="5105401"/>
            <a:ext cx="990600" cy="257175"/>
            <a:chOff x="2160" y="2016"/>
            <a:chExt cx="960" cy="96"/>
          </a:xfrm>
        </p:grpSpPr>
        <p:sp>
          <p:nvSpPr>
            <p:cNvPr id="30776" name="Line 31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77" name="Line 32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8" name="Group 30"/>
          <p:cNvGrpSpPr>
            <a:grpSpLocks/>
          </p:cNvGrpSpPr>
          <p:nvPr/>
        </p:nvGrpSpPr>
        <p:grpSpPr bwMode="auto">
          <a:xfrm>
            <a:off x="8277225" y="5410201"/>
            <a:ext cx="990600" cy="257175"/>
            <a:chOff x="2160" y="2016"/>
            <a:chExt cx="960" cy="96"/>
          </a:xfrm>
        </p:grpSpPr>
        <p:sp>
          <p:nvSpPr>
            <p:cNvPr id="30774" name="Line 31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75" name="Line 32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59" name="Group 33"/>
          <p:cNvGrpSpPr>
            <a:grpSpLocks/>
          </p:cNvGrpSpPr>
          <p:nvPr/>
        </p:nvGrpSpPr>
        <p:grpSpPr bwMode="auto">
          <a:xfrm>
            <a:off x="4792663" y="4519613"/>
            <a:ext cx="1524000" cy="152400"/>
            <a:chOff x="2160" y="2016"/>
            <a:chExt cx="960" cy="96"/>
          </a:xfrm>
        </p:grpSpPr>
        <p:sp>
          <p:nvSpPr>
            <p:cNvPr id="30772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73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60" name="Group 33"/>
          <p:cNvGrpSpPr>
            <a:grpSpLocks/>
          </p:cNvGrpSpPr>
          <p:nvPr/>
        </p:nvGrpSpPr>
        <p:grpSpPr bwMode="auto">
          <a:xfrm>
            <a:off x="4770438" y="5181600"/>
            <a:ext cx="1524000" cy="152400"/>
            <a:chOff x="2160" y="2016"/>
            <a:chExt cx="960" cy="96"/>
          </a:xfrm>
        </p:grpSpPr>
        <p:sp>
          <p:nvSpPr>
            <p:cNvPr id="30770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71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61" name="Group 33"/>
          <p:cNvGrpSpPr>
            <a:grpSpLocks/>
          </p:cNvGrpSpPr>
          <p:nvPr/>
        </p:nvGrpSpPr>
        <p:grpSpPr bwMode="auto">
          <a:xfrm>
            <a:off x="4895850" y="5494338"/>
            <a:ext cx="1524000" cy="152400"/>
            <a:chOff x="2160" y="2016"/>
            <a:chExt cx="960" cy="96"/>
          </a:xfrm>
        </p:grpSpPr>
        <p:sp>
          <p:nvSpPr>
            <p:cNvPr id="30768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69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62" name="Group 33"/>
          <p:cNvGrpSpPr>
            <a:grpSpLocks/>
          </p:cNvGrpSpPr>
          <p:nvPr/>
        </p:nvGrpSpPr>
        <p:grpSpPr bwMode="auto">
          <a:xfrm>
            <a:off x="2740025" y="6321426"/>
            <a:ext cx="960438" cy="231775"/>
            <a:chOff x="2160" y="2016"/>
            <a:chExt cx="960" cy="96"/>
          </a:xfrm>
        </p:grpSpPr>
        <p:sp>
          <p:nvSpPr>
            <p:cNvPr id="30766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67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763" name="Group 33"/>
          <p:cNvGrpSpPr>
            <a:grpSpLocks/>
          </p:cNvGrpSpPr>
          <p:nvPr/>
        </p:nvGrpSpPr>
        <p:grpSpPr bwMode="auto">
          <a:xfrm>
            <a:off x="4800600" y="4876800"/>
            <a:ext cx="1524000" cy="152400"/>
            <a:chOff x="2160" y="2016"/>
            <a:chExt cx="960" cy="96"/>
          </a:xfrm>
        </p:grpSpPr>
        <p:sp>
          <p:nvSpPr>
            <p:cNvPr id="30764" name="Line 34"/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765" name="Line 35"/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xmlns="" id="{29059600-69F8-44C3-BAD2-F14323015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50749"/>
              </p:ext>
            </p:extLst>
          </p:nvPr>
        </p:nvGraphicFramePr>
        <p:xfrm>
          <a:off x="218788" y="1278827"/>
          <a:ext cx="1413956" cy="21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8DB6D2A2-8544-4FB2-A816-1296B1BF4F70}"/>
              </a:ext>
            </a:extLst>
          </p:cNvPr>
          <p:cNvCxnSpPr>
            <a:cxnSpLocks/>
          </p:cNvCxnSpPr>
          <p:nvPr/>
        </p:nvCxnSpPr>
        <p:spPr>
          <a:xfrm flipH="1">
            <a:off x="9355138" y="2360687"/>
            <a:ext cx="657226" cy="611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29">
            <a:extLst>
              <a:ext uri="{FF2B5EF4-FFF2-40B4-BE49-F238E27FC236}">
                <a16:creationId xmlns:a16="http://schemas.microsoft.com/office/drawing/2014/main" xmlns="" id="{62F01CB9-D687-41BF-A654-5F113ECD0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8113" y="1786696"/>
            <a:ext cx="16875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</a:rPr>
              <a:t>Can be chopped early</a:t>
            </a:r>
          </a:p>
        </p:txBody>
      </p:sp>
    </p:spTree>
    <p:extLst>
      <p:ext uri="{BB962C8B-B14F-4D97-AF65-F5344CB8AC3E}">
        <p14:creationId xmlns:p14="http://schemas.microsoft.com/office/powerpoint/2010/main" val="228223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u="none" strike="noStrike" baseline="0" dirty="0"/>
              <a:t>Mining Various Kinds of Patterns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832" y="1423737"/>
            <a:ext cx="11048028" cy="4895273"/>
          </a:xfrm>
        </p:spPr>
        <p:txBody>
          <a:bodyPr/>
          <a:lstStyle/>
          <a:p>
            <a:pPr algn="l">
              <a:lnSpc>
                <a:spcPct val="200000"/>
              </a:lnSpc>
            </a:pPr>
            <a:r>
              <a:rPr lang="en-US" sz="2400" b="0" i="0" u="none" strike="noStrike" baseline="0" dirty="0"/>
              <a:t>Mining Multilevel Associations  </a:t>
            </a:r>
          </a:p>
          <a:p>
            <a:pPr algn="l">
              <a:lnSpc>
                <a:spcPct val="200000"/>
              </a:lnSpc>
            </a:pPr>
            <a:r>
              <a:rPr lang="en-US" sz="2400" b="0" i="0" u="none" strike="noStrike" baseline="0" dirty="0"/>
              <a:t>Mining Multidimensional Associations  </a:t>
            </a:r>
          </a:p>
          <a:p>
            <a:pPr algn="l">
              <a:lnSpc>
                <a:spcPct val="200000"/>
              </a:lnSpc>
            </a:pPr>
            <a:r>
              <a:rPr lang="fr-FR" sz="2400" b="0" i="0" u="none" strike="noStrike" baseline="0" dirty="0"/>
              <a:t>Mining Quantitative Association Rules  </a:t>
            </a:r>
          </a:p>
          <a:p>
            <a:pPr algn="l">
              <a:lnSpc>
                <a:spcPct val="200000"/>
              </a:lnSpc>
            </a:pPr>
            <a:r>
              <a:rPr lang="en-US" sz="2400" b="0" i="0" u="none" strike="noStrike" baseline="0" dirty="0"/>
              <a:t>Mining Rare Patterns and Negative Patterns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881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04800"/>
            <a:ext cx="12598400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Pattern Monotonicity and Its Roles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2893848" y="1368103"/>
            <a:ext cx="8184055" cy="4193626"/>
          </a:xfrm>
        </p:spPr>
        <p:txBody>
          <a:bodyPr/>
          <a:lstStyle/>
          <a:p>
            <a:pPr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altLang="zh-CN" sz="2200" dirty="0">
                <a:latin typeface="Calibri" charset="0"/>
                <a:ea typeface="SimSun" charset="0"/>
                <a:cs typeface="SimSun" charset="0"/>
              </a:rPr>
              <a:t>A constraint </a:t>
            </a:r>
            <a:r>
              <a:rPr lang="en-US" altLang="zh-CN" sz="2200" i="1" dirty="0">
                <a:latin typeface="Calibri" charset="0"/>
                <a:ea typeface="SimSun" charset="0"/>
                <a:cs typeface="SimSun" charset="0"/>
              </a:rPr>
              <a:t>c</a:t>
            </a:r>
            <a:r>
              <a:rPr lang="en-US" altLang="zh-CN" sz="2200" dirty="0">
                <a:latin typeface="Calibri" charset="0"/>
                <a:ea typeface="SimSun" charset="0"/>
                <a:cs typeface="SimSun" charset="0"/>
              </a:rPr>
              <a:t> is </a:t>
            </a:r>
            <a:r>
              <a:rPr lang="en-US" altLang="zh-CN" sz="2200" i="1" dirty="0">
                <a:latin typeface="Calibri" charset="0"/>
                <a:ea typeface="SimSun" charset="0"/>
                <a:cs typeface="SimSun" charset="0"/>
              </a:rPr>
              <a:t>monotone</a:t>
            </a:r>
            <a:r>
              <a:rPr lang="en-US" altLang="zh-CN" sz="2200" dirty="0">
                <a:latin typeface="Calibri" charset="0"/>
                <a:ea typeface="SimSun" charset="0"/>
                <a:cs typeface="SimSun" charset="0"/>
              </a:rPr>
              <a:t>: I</a:t>
            </a:r>
            <a:r>
              <a:rPr lang="en-US" sz="2200" dirty="0">
                <a:latin typeface="Calibri" charset="0"/>
                <a:ea typeface="ＭＳ Ｐゴシック" charset="0"/>
              </a:rPr>
              <a:t>f an itemset S </a:t>
            </a:r>
            <a:r>
              <a:rPr lang="en-US" sz="2200" b="1" dirty="0">
                <a:latin typeface="Calibri" charset="0"/>
                <a:ea typeface="ＭＳ Ｐゴシック" charset="0"/>
              </a:rPr>
              <a:t>satisfies</a:t>
            </a:r>
            <a:r>
              <a:rPr lang="en-US" sz="2200" dirty="0">
                <a:latin typeface="Calibri" charset="0"/>
                <a:ea typeface="ＭＳ Ｐゴシック" charset="0"/>
              </a:rPr>
              <a:t> the constraint c, so does any of its supersets</a:t>
            </a:r>
            <a:r>
              <a:rPr lang="en-US" sz="2200" i="1" dirty="0">
                <a:latin typeface="Calibri" charset="0"/>
                <a:ea typeface="ＭＳ Ｐゴシック" charset="0"/>
              </a:rPr>
              <a:t> </a:t>
            </a:r>
          </a:p>
          <a:p>
            <a:pPr lvl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ＭＳ Ｐゴシック" charset="0"/>
              </a:rPr>
              <a:t>That is, </a:t>
            </a:r>
            <a:r>
              <a:rPr lang="en-US" altLang="zh-CN" sz="2200" dirty="0">
                <a:latin typeface="Calibri" charset="0"/>
                <a:ea typeface="SimSun" charset="0"/>
                <a:cs typeface="SimSun" charset="0"/>
              </a:rPr>
              <a:t>we do not need to check </a:t>
            </a:r>
            <a:r>
              <a:rPr lang="en-US" altLang="zh-CN" sz="2200" i="1" dirty="0">
                <a:latin typeface="Calibri" charset="0"/>
                <a:ea typeface="SimSun" charset="0"/>
                <a:cs typeface="SimSun" charset="0"/>
              </a:rPr>
              <a:t>c</a:t>
            </a:r>
            <a:r>
              <a:rPr lang="en-US" altLang="zh-CN" sz="2200" dirty="0">
                <a:latin typeface="Calibri" charset="0"/>
                <a:ea typeface="SimSun" charset="0"/>
                <a:cs typeface="SimSun" charset="0"/>
              </a:rPr>
              <a:t> in subsequent mining</a:t>
            </a:r>
          </a:p>
          <a:p>
            <a:pPr lvl="1">
              <a:spcAft>
                <a:spcPts val="12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SimSun" charset="0"/>
              </a:rPr>
              <a:t>Not as beneficial as anti-monotone</a:t>
            </a:r>
            <a:endParaRPr lang="en-US" sz="2200" dirty="0">
              <a:latin typeface="Calibri" charset="0"/>
              <a:ea typeface="ＭＳ Ｐゴシック" charset="0"/>
            </a:endParaRPr>
          </a:p>
          <a:p>
            <a:pPr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E.g. 1: c</a:t>
            </a:r>
            <a:r>
              <a:rPr lang="en-US" sz="2200" baseline="-25000" dirty="0"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200" i="1" dirty="0">
                <a:latin typeface="Calibri" charset="0"/>
                <a:ea typeface="ＭＳ Ｐゴシック" charset="0"/>
                <a:sym typeface="Symbol" charset="0"/>
              </a:rPr>
              <a:t>sum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200" i="1" dirty="0" err="1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)  </a:t>
            </a:r>
            <a:r>
              <a:rPr lang="en-US" sz="22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  is </a:t>
            </a:r>
            <a:r>
              <a:rPr lang="en-US" sz="2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</a:p>
          <a:p>
            <a:pPr eaLnBrk="1" hangingPunct="1">
              <a:spcAft>
                <a:spcPts val="600"/>
              </a:spcAft>
              <a:buFont typeface="Wingdings" charset="0"/>
              <a:buChar char="n"/>
              <a:defRPr/>
            </a:pPr>
            <a:endParaRPr lang="en-US" sz="2200" dirty="0">
              <a:solidFill>
                <a:srgbClr val="FF0000"/>
              </a:solidFill>
              <a:latin typeface="Calibri" charset="0"/>
              <a:ea typeface="ＭＳ Ｐゴシック" charset="0"/>
              <a:sym typeface="Symbol" charset="0"/>
            </a:endParaRPr>
          </a:p>
          <a:p>
            <a:pPr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E.g. 2: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 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200" baseline="-25000" dirty="0"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min</a:t>
            </a: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(</a:t>
            </a:r>
            <a:r>
              <a:rPr lang="en-US" sz="2200" i="1" dirty="0" err="1">
                <a:latin typeface="Calibri" charset="0"/>
                <a:ea typeface="ＭＳ Ｐゴシック" charset="0"/>
                <a:sym typeface="Wingdings" charset="0"/>
              </a:rPr>
              <a:t>S.Price</a:t>
            </a: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)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 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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 v  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</a:p>
          <a:p>
            <a:pPr>
              <a:spcAft>
                <a:spcPts val="600"/>
              </a:spcAft>
              <a:buFont typeface="Wingdings" charset="0"/>
              <a:buChar char="n"/>
              <a:defRPr/>
            </a:pPr>
            <a:endParaRPr lang="en-US" sz="2200" dirty="0">
              <a:solidFill>
                <a:srgbClr val="FF0000"/>
              </a:solidFill>
              <a:latin typeface="Calibri" charset="0"/>
              <a:ea typeface="ＭＳ Ｐゴシック" charset="0"/>
              <a:sym typeface="Symbol" charset="0"/>
            </a:endParaRPr>
          </a:p>
          <a:p>
            <a:pPr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E.g. 3: 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c</a:t>
            </a:r>
            <a:r>
              <a:rPr lang="en-US" sz="2200" i="1" baseline="-25000" dirty="0">
                <a:latin typeface="Calibri" charset="0"/>
                <a:ea typeface="ＭＳ Ｐゴシック" charset="0"/>
                <a:sym typeface="Wingdings" charset="0"/>
              </a:rPr>
              <a:t>3</a:t>
            </a: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: range(</a:t>
            </a:r>
            <a:r>
              <a:rPr lang="en-US" sz="2200" dirty="0" err="1">
                <a:latin typeface="Calibri" charset="0"/>
                <a:ea typeface="ＭＳ Ｐゴシック" charset="0"/>
                <a:sym typeface="Wingdings" charset="0"/>
              </a:rPr>
              <a:t>S.profit</a:t>
            </a: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) 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</a:t>
            </a: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 15 </a:t>
            </a:r>
            <a:r>
              <a:rPr lang="en-US" sz="2200" dirty="0">
                <a:latin typeface="Calibri" charset="0"/>
                <a:ea typeface="ＭＳ Ｐゴシック" charset="0"/>
                <a:sym typeface="Symbol" charset="0"/>
              </a:rPr>
              <a:t>is </a:t>
            </a:r>
            <a:r>
              <a:rPr lang="en-US" sz="2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monotone</a:t>
            </a:r>
            <a:endParaRPr lang="en-US" sz="2200" dirty="0">
              <a:solidFill>
                <a:srgbClr val="FF0000"/>
              </a:solidFill>
              <a:latin typeface="Calibri" charset="0"/>
              <a:ea typeface="ＭＳ Ｐゴシック" charset="0"/>
              <a:sym typeface="Wingdings" charset="0"/>
            </a:endParaRPr>
          </a:p>
          <a:p>
            <a:pPr lvl="1"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200" dirty="0">
                <a:latin typeface="Calibri" charset="0"/>
                <a:ea typeface="ＭＳ Ｐゴシック" charset="0"/>
              </a:rPr>
              <a:t> </a:t>
            </a:r>
            <a:r>
              <a:rPr lang="en-US" sz="2200" i="1" dirty="0" err="1">
                <a:latin typeface="Calibri" charset="0"/>
                <a:ea typeface="ＭＳ Ｐゴシック" charset="0"/>
              </a:rPr>
              <a:t>ab</a:t>
            </a:r>
            <a:r>
              <a:rPr lang="en-US" sz="2200" i="1" dirty="0">
                <a:latin typeface="Calibri" charset="0"/>
                <a:ea typeface="ＭＳ Ｐゴシック" charset="0"/>
              </a:rPr>
              <a:t> </a:t>
            </a:r>
            <a:r>
              <a:rPr lang="en-US" sz="2200" dirty="0">
                <a:latin typeface="Calibri" charset="0"/>
                <a:ea typeface="ＭＳ Ｐゴシック" charset="0"/>
              </a:rPr>
              <a:t>satisfies </a:t>
            </a:r>
            <a:r>
              <a:rPr lang="en-US" sz="2200" i="1" dirty="0">
                <a:latin typeface="Calibri" charset="0"/>
                <a:ea typeface="ＭＳ Ｐゴシック" charset="0"/>
                <a:sym typeface="Wingdings" charset="0"/>
              </a:rPr>
              <a:t>c</a:t>
            </a:r>
            <a:r>
              <a:rPr lang="en-US" sz="2200" i="1" baseline="-25000" dirty="0">
                <a:latin typeface="Calibri" charset="0"/>
                <a:ea typeface="ＭＳ Ｐゴシック" charset="0"/>
                <a:sym typeface="Wingdings" charset="0"/>
              </a:rPr>
              <a:t>3</a:t>
            </a:r>
            <a:endParaRPr lang="en-US" sz="2200" i="1" dirty="0">
              <a:latin typeface="Calibri" charset="0"/>
              <a:ea typeface="ＭＳ Ｐゴシック" charset="0"/>
              <a:sym typeface="Wingdings" charset="0"/>
            </a:endParaRPr>
          </a:p>
          <a:p>
            <a:pPr lvl="1" eaLnBrk="1" hangingPunct="1">
              <a:spcAft>
                <a:spcPts val="600"/>
              </a:spcAft>
              <a:buFont typeface="Wingdings" charset="0"/>
              <a:buChar char="n"/>
              <a:defRPr/>
            </a:pPr>
            <a:r>
              <a:rPr lang="en-US" sz="2200" dirty="0">
                <a:latin typeface="Calibri" charset="0"/>
                <a:ea typeface="ＭＳ Ｐゴシック" charset="0"/>
                <a:sym typeface="Wingdings" charset="0"/>
              </a:rPr>
              <a:t>So does every superset of </a:t>
            </a:r>
            <a:r>
              <a:rPr lang="en-US" sz="2200" i="1" dirty="0" err="1">
                <a:latin typeface="Calibri" charset="0"/>
                <a:ea typeface="ＭＳ Ｐゴシック" charset="0"/>
                <a:sym typeface="Wingdings" charset="0"/>
              </a:rPr>
              <a:t>ab</a:t>
            </a:r>
            <a:endParaRPr lang="en-US" sz="2200" i="1" dirty="0">
              <a:latin typeface="Calibri" charset="0"/>
              <a:ea typeface="ＭＳ Ｐゴシック" charset="0"/>
              <a:sym typeface="Wingdings" charset="0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xmlns="" id="{7885A8BA-91E8-4FB8-B2FD-6D0563E9F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9" y="3096616"/>
            <a:ext cx="1430779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min_sup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= 2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336BD597-92DB-4271-86AF-5535E8743F79}"/>
              </a:ext>
            </a:extLst>
          </p:cNvPr>
          <p:cNvGraphicFramePr>
            <a:graphicFrameLocks noGrp="1"/>
          </p:cNvGraphicFramePr>
          <p:nvPr/>
        </p:nvGraphicFramePr>
        <p:xfrm>
          <a:off x="479969" y="1166650"/>
          <a:ext cx="2209307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4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21396D7B-0675-4A8E-933A-51D192689E37}"/>
              </a:ext>
            </a:extLst>
          </p:cNvPr>
          <p:cNvGraphicFramePr>
            <a:graphicFrameLocks noGrp="1"/>
          </p:cNvGraphicFramePr>
          <p:nvPr/>
        </p:nvGraphicFramePr>
        <p:xfrm>
          <a:off x="506319" y="3464916"/>
          <a:ext cx="2209307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  <a:gridCol w="795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79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-406400" y="381000"/>
            <a:ext cx="13004800" cy="5334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Convertible Constraints: Ordering Data in Transactions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2799710" y="1187037"/>
            <a:ext cx="9171573" cy="5255804"/>
          </a:xfrm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Convert tough constraints into (anti-)monotone by proper ordering of items in transactions</a:t>
            </a:r>
          </a:p>
          <a:p>
            <a:pPr marL="0" indent="0" eaLnBrk="1" hangingPunct="1">
              <a:buNone/>
              <a:defRPr/>
            </a:pPr>
            <a:endParaRPr lang="en-US" sz="2400" dirty="0">
              <a:latin typeface="Calibri" charset="0"/>
              <a:ea typeface="ＭＳ Ｐゴシック" charset="0"/>
            </a:endParaRP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Examine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>
                <a:latin typeface="Calibri" charset="0"/>
                <a:ea typeface="ＭＳ Ｐゴシック" charset="0"/>
              </a:rPr>
              <a:t>.profit</a:t>
            </a:r>
            <a:r>
              <a:rPr lang="en-US" sz="2400" dirty="0">
                <a:latin typeface="Calibri" charset="0"/>
                <a:ea typeface="ＭＳ Ｐゴシック" charset="0"/>
              </a:rPr>
              <a:t>) </a:t>
            </a:r>
            <a:r>
              <a:rPr lang="en-US" sz="2400" b="1" dirty="0">
                <a:latin typeface="Calibri" charset="0"/>
                <a:ea typeface="ＭＳ Ｐゴシック" charset="0"/>
                <a:sym typeface="Symbol" charset="0"/>
              </a:rPr>
              <a:t>&gt;</a:t>
            </a:r>
            <a:r>
              <a:rPr lang="en-US" sz="2400" dirty="0">
                <a:latin typeface="Calibri" charset="0"/>
                <a:ea typeface="ＭＳ Ｐゴシック" charset="0"/>
              </a:rPr>
              <a:t> 20 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Order items in (profit) value-descending order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&lt;</a:t>
            </a:r>
            <a:r>
              <a:rPr lang="en-US" sz="2400" i="1" dirty="0">
                <a:latin typeface="Calibri" charset="0"/>
                <a:ea typeface="ＭＳ Ｐゴシック" charset="0"/>
              </a:rPr>
              <a:t>a, g, h, b, f, d, c, e</a:t>
            </a:r>
            <a:r>
              <a:rPr lang="en-US" sz="2400" dirty="0">
                <a:latin typeface="Calibri" charset="0"/>
                <a:ea typeface="ＭＳ Ｐゴシック" charset="0"/>
              </a:rPr>
              <a:t>&gt;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An </a:t>
            </a:r>
            <a:r>
              <a:rPr lang="en-US" sz="2400" dirty="0" err="1">
                <a:latin typeface="Calibri" charset="0"/>
                <a:ea typeface="ＭＳ Ｐゴシック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  <a:r>
              <a:rPr lang="en-US" sz="2400" i="1" dirty="0">
                <a:latin typeface="Calibri" charset="0"/>
                <a:ea typeface="ＭＳ Ｐゴシック" charset="0"/>
              </a:rPr>
              <a:t>ab</a:t>
            </a:r>
            <a:r>
              <a:rPr lang="en-US" sz="2400" dirty="0">
                <a:latin typeface="Calibri" charset="0"/>
                <a:ea typeface="ＭＳ Ｐゴシック" charset="0"/>
              </a:rPr>
              <a:t> violates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 (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(ab) = 20)</a:t>
            </a:r>
            <a:endParaRPr lang="en-US" sz="2400" dirty="0">
              <a:latin typeface="Calibri" charset="0"/>
              <a:ea typeface="ＭＳ Ｐゴシック" charset="0"/>
              <a:sym typeface="Wingdings" charset="0"/>
            </a:endParaRP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So does </a:t>
            </a:r>
            <a:r>
              <a:rPr lang="en-US" sz="2400" i="1" dirty="0">
                <a:latin typeface="Calibri" charset="0"/>
                <a:ea typeface="ＭＳ Ｐゴシック" charset="0"/>
              </a:rPr>
              <a:t>ab*</a:t>
            </a:r>
            <a:r>
              <a:rPr lang="en-US" sz="2400" dirty="0">
                <a:latin typeface="Calibri" charset="0"/>
                <a:ea typeface="ＭＳ Ｐゴシック" charset="0"/>
              </a:rPr>
              <a:t> (i.e., </a:t>
            </a:r>
            <a:r>
              <a:rPr lang="en-US" sz="2400" i="1" dirty="0">
                <a:latin typeface="Calibri" charset="0"/>
                <a:ea typeface="ＭＳ Ｐゴシック" charset="0"/>
              </a:rPr>
              <a:t>ab-projected DB)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anti-monotone if patterns grow in the right order!</a:t>
            </a: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xmlns="" id="{6284A1F0-07F0-46BC-8F7D-213731217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9" y="3096616"/>
            <a:ext cx="1430779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min_sup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= 2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FB037F6-39C6-4F33-887C-96CB0576E911}"/>
              </a:ext>
            </a:extLst>
          </p:cNvPr>
          <p:cNvGraphicFramePr>
            <a:graphicFrameLocks noGrp="1"/>
          </p:cNvGraphicFramePr>
          <p:nvPr/>
        </p:nvGraphicFramePr>
        <p:xfrm>
          <a:off x="479969" y="1166650"/>
          <a:ext cx="2319741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4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51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A33D25CF-02B2-4D43-8B53-3C02105E18EF}"/>
              </a:ext>
            </a:extLst>
          </p:cNvPr>
          <p:cNvGraphicFramePr>
            <a:graphicFrameLocks noGrp="1"/>
          </p:cNvGraphicFramePr>
          <p:nvPr/>
        </p:nvGraphicFramePr>
        <p:xfrm>
          <a:off x="506319" y="3464916"/>
          <a:ext cx="2209307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  <a:gridCol w="795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40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64C725-FFEC-4E7D-B726-D1C234CC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item-reordering work for </a:t>
            </a:r>
            <a:r>
              <a:rPr lang="en-US" dirty="0" err="1"/>
              <a:t>Apriori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5478AF-F25F-4801-A39D-D43BEE06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039" y="4407544"/>
            <a:ext cx="8770851" cy="2196455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avg(</a:t>
            </a:r>
            <a:r>
              <a:rPr lang="en-US" i="1" dirty="0">
                <a:latin typeface="Calibri" charset="0"/>
                <a:ea typeface="ＭＳ Ｐゴシック" charset="0"/>
              </a:rPr>
              <a:t>gf</a:t>
            </a:r>
            <a:r>
              <a:rPr lang="en-US" dirty="0">
                <a:latin typeface="Calibri" charset="0"/>
                <a:ea typeface="ＭＳ Ｐゴシック" charset="0"/>
              </a:rPr>
              <a:t>) = 12.5 &lt; 20, avg(</a:t>
            </a:r>
            <a:r>
              <a:rPr lang="en-US" dirty="0" err="1">
                <a:latin typeface="Calibri" charset="0"/>
                <a:ea typeface="ＭＳ Ｐゴシック" charset="0"/>
              </a:rPr>
              <a:t>af</a:t>
            </a:r>
            <a:r>
              <a:rPr lang="en-US" dirty="0">
                <a:latin typeface="Calibri" charset="0"/>
                <a:ea typeface="ＭＳ Ｐゴシック" charset="0"/>
              </a:rPr>
              <a:t>) = 17.5 &lt; 20, avg(ag) = 35 &gt; 20</a:t>
            </a:r>
            <a:endParaRPr lang="en-US" i="1" dirty="0">
              <a:latin typeface="Calibri" charset="0"/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latin typeface="Calibri" charset="0"/>
                <a:ea typeface="ＭＳ Ｐゴシック" charset="0"/>
              </a:rPr>
              <a:t>But </a:t>
            </a:r>
            <a:r>
              <a:rPr lang="en-US" i="1" dirty="0">
                <a:latin typeface="Calibri" charset="0"/>
                <a:ea typeface="ＭＳ Ｐゴシック" charset="0"/>
              </a:rPr>
              <a:t>avg</a:t>
            </a:r>
            <a:r>
              <a:rPr lang="en-US" dirty="0">
                <a:latin typeface="Calibri" charset="0"/>
                <a:ea typeface="ＭＳ Ｐゴシック" charset="0"/>
              </a:rPr>
              <a:t>(</a:t>
            </a:r>
            <a:r>
              <a:rPr lang="en-US" i="1" dirty="0" err="1">
                <a:latin typeface="Calibri" charset="0"/>
                <a:ea typeface="ＭＳ Ｐゴシック" charset="0"/>
              </a:rPr>
              <a:t>agf</a:t>
            </a:r>
            <a:r>
              <a:rPr lang="en-US" dirty="0">
                <a:latin typeface="Calibri" charset="0"/>
                <a:ea typeface="ＭＳ Ｐゴシック" charset="0"/>
              </a:rPr>
              <a:t>) = 21.7 &gt; 20 </a:t>
            </a:r>
          </a:p>
          <a:p>
            <a:pPr>
              <a:buFont typeface="Wingdings" charset="0"/>
              <a:buChar char="n"/>
              <a:defRPr/>
            </a:pPr>
            <a:r>
              <a:rPr lang="en-US" dirty="0" err="1">
                <a:latin typeface="Calibri" charset="0"/>
                <a:ea typeface="ＭＳ Ｐゴシック" charset="0"/>
              </a:rPr>
              <a:t>Apriori</a:t>
            </a:r>
            <a:r>
              <a:rPr lang="en-US" dirty="0">
                <a:latin typeface="Calibri" charset="0"/>
                <a:ea typeface="ＭＳ Ｐゴシック" charset="0"/>
              </a:rPr>
              <a:t> will not generate “</a:t>
            </a:r>
            <a:r>
              <a:rPr lang="en-US" dirty="0" err="1">
                <a:latin typeface="Calibri" charset="0"/>
                <a:ea typeface="ＭＳ Ｐゴシック" charset="0"/>
              </a:rPr>
              <a:t>agf</a:t>
            </a:r>
            <a:r>
              <a:rPr lang="en-US" dirty="0">
                <a:latin typeface="Calibri" charset="0"/>
                <a:ea typeface="ＭＳ Ｐゴシック" charset="0"/>
              </a:rPr>
              <a:t>” as a candidate</a:t>
            </a:r>
          </a:p>
          <a:p>
            <a:endParaRPr lang="en-US" dirty="0"/>
          </a:p>
        </p:txBody>
      </p:sp>
      <p:sp>
        <p:nvSpPr>
          <p:cNvPr id="4" name="Text Box 24">
            <a:extLst>
              <a:ext uri="{FF2B5EF4-FFF2-40B4-BE49-F238E27FC236}">
                <a16:creationId xmlns:a16="http://schemas.microsoft.com/office/drawing/2014/main" xmlns="" id="{E52F0700-5B49-4121-957D-D3994442B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9" y="3096616"/>
            <a:ext cx="1430779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min_sup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= 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5D319FA-05BA-4C64-B4D0-1F53C16A223D}"/>
              </a:ext>
            </a:extLst>
          </p:cNvPr>
          <p:cNvGraphicFramePr>
            <a:graphicFrameLocks noGrp="1"/>
          </p:cNvGraphicFramePr>
          <p:nvPr/>
        </p:nvGraphicFramePr>
        <p:xfrm>
          <a:off x="479969" y="1166650"/>
          <a:ext cx="2319741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24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51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5C8DA71A-F717-4775-B9F6-72A39DF8F4F0}"/>
              </a:ext>
            </a:extLst>
          </p:cNvPr>
          <p:cNvGraphicFramePr>
            <a:graphicFrameLocks noGrp="1"/>
          </p:cNvGraphicFramePr>
          <p:nvPr/>
        </p:nvGraphicFramePr>
        <p:xfrm>
          <a:off x="506319" y="3464916"/>
          <a:ext cx="2209307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  <a:gridCol w="795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xmlns="" id="{B799919D-A889-46EB-9C5E-D3612C504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28467"/>
              </p:ext>
            </p:extLst>
          </p:nvPr>
        </p:nvGraphicFramePr>
        <p:xfrm>
          <a:off x="4281488" y="1869234"/>
          <a:ext cx="1909762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Worksheet" r:id="rId3" imgW="1695447" imgH="2114660" progId="Excel.Sheet.8">
                  <p:embed/>
                </p:oleObj>
              </mc:Choice>
              <mc:Fallback>
                <p:oleObj name="Worksheet" r:id="rId3" imgW="1695447" imgH="2114660" progId="Excel.Sheet.8">
                  <p:embed/>
                  <p:pic>
                    <p:nvPicPr>
                      <p:cNvPr id="307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1488" y="1869234"/>
                        <a:ext cx="1909762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C04EB109-79C8-475A-88A5-EB2A87ECA44B}"/>
              </a:ext>
            </a:extLst>
          </p:cNvPr>
          <p:cNvGrpSpPr/>
          <p:nvPr/>
        </p:nvGrpSpPr>
        <p:grpSpPr>
          <a:xfrm>
            <a:off x="2799710" y="2347171"/>
            <a:ext cx="1073150" cy="457200"/>
            <a:chOff x="4757303" y="3087947"/>
            <a:chExt cx="1073150" cy="457200"/>
          </a:xfrm>
        </p:grpSpPr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xmlns="" id="{096532EB-EBDF-4B49-84C4-76D9D7B23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7303" y="3087947"/>
              <a:ext cx="1073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</a:rPr>
                <a:t>Scan D</a:t>
              </a: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xmlns="" id="{C92CF549-ACCF-442C-84DA-C2790C625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5209" y="3532188"/>
              <a:ext cx="831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" name="Text Box 9">
            <a:extLst>
              <a:ext uri="{FF2B5EF4-FFF2-40B4-BE49-F238E27FC236}">
                <a16:creationId xmlns:a16="http://schemas.microsoft.com/office/drawing/2014/main" xmlns="" id="{3BD2A826-3D94-476B-A41D-5558E2F2A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463" y="1772598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altLang="zh-CN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xmlns="" id="{56E6E172-2D78-4AFC-AA49-85E38E519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4541" y="1793987"/>
            <a:ext cx="4748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lang="en-US" i="1" dirty="0">
                <a:latin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xmlns="" id="{4D21FFDD-3119-4160-9E22-781B875854D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1250" y="2810939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706EB2E5-630E-445B-AE4F-567EE9512890}"/>
              </a:ext>
            </a:extLst>
          </p:cNvPr>
          <p:cNvCxnSpPr>
            <a:cxnSpLocks/>
          </p:cNvCxnSpPr>
          <p:nvPr/>
        </p:nvCxnSpPr>
        <p:spPr>
          <a:xfrm flipH="1" flipV="1">
            <a:off x="8912228" y="2677473"/>
            <a:ext cx="712370" cy="27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Object 5">
            <a:extLst>
              <a:ext uri="{FF2B5EF4-FFF2-40B4-BE49-F238E27FC236}">
                <a16:creationId xmlns:a16="http://schemas.microsoft.com/office/drawing/2014/main" xmlns="" id="{C387B2D1-CE14-4E6A-AD46-2247947BB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755548"/>
              </p:ext>
            </p:extLst>
          </p:nvPr>
        </p:nvGraphicFramePr>
        <p:xfrm>
          <a:off x="6953043" y="1862090"/>
          <a:ext cx="1909762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Worksheet" r:id="rId5" imgW="1695447" imgH="2114660" progId="Excel.Sheet.8">
                  <p:embed/>
                </p:oleObj>
              </mc:Choice>
              <mc:Fallback>
                <p:oleObj name="Worksheet" r:id="rId5" imgW="1695447" imgH="2114660" progId="Excel.Sheet.8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xmlns="" id="{B799919D-A889-46EB-9C5E-D3612C504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043" y="1862090"/>
                        <a:ext cx="1909762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0">
            <a:extLst>
              <a:ext uri="{FF2B5EF4-FFF2-40B4-BE49-F238E27FC236}">
                <a16:creationId xmlns:a16="http://schemas.microsoft.com/office/drawing/2014/main" xmlns="" id="{90353636-74BE-4D30-BA85-514CDC2CB869}"/>
              </a:ext>
            </a:extLst>
          </p:cNvPr>
          <p:cNvGrpSpPr>
            <a:grpSpLocks/>
          </p:cNvGrpSpPr>
          <p:nvPr/>
        </p:nvGrpSpPr>
        <p:grpSpPr bwMode="auto">
          <a:xfrm>
            <a:off x="7241191" y="2622503"/>
            <a:ext cx="1524000" cy="152400"/>
            <a:chOff x="2160" y="2016"/>
            <a:chExt cx="960" cy="96"/>
          </a:xfrm>
        </p:grpSpPr>
        <p:sp>
          <p:nvSpPr>
            <p:cNvPr id="34" name="Line 31">
              <a:extLst>
                <a:ext uri="{FF2B5EF4-FFF2-40B4-BE49-F238E27FC236}">
                  <a16:creationId xmlns:a16="http://schemas.microsoft.com/office/drawing/2014/main" xmlns="" id="{424C771C-1EE2-4070-9587-667A3D1F9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5" name="Line 32">
              <a:extLst>
                <a:ext uri="{FF2B5EF4-FFF2-40B4-BE49-F238E27FC236}">
                  <a16:creationId xmlns:a16="http://schemas.microsoft.com/office/drawing/2014/main" xmlns="" id="{2C2C0827-0BFD-4594-9584-FA57D19052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" name="Group 30">
            <a:extLst>
              <a:ext uri="{FF2B5EF4-FFF2-40B4-BE49-F238E27FC236}">
                <a16:creationId xmlns:a16="http://schemas.microsoft.com/office/drawing/2014/main" xmlns="" id="{01AE6B22-87AA-48AD-BA86-A77B91D95247}"/>
              </a:ext>
            </a:extLst>
          </p:cNvPr>
          <p:cNvGrpSpPr>
            <a:grpSpLocks/>
          </p:cNvGrpSpPr>
          <p:nvPr/>
        </p:nvGrpSpPr>
        <p:grpSpPr bwMode="auto">
          <a:xfrm>
            <a:off x="7278778" y="2273703"/>
            <a:ext cx="1524000" cy="152400"/>
            <a:chOff x="2160" y="2016"/>
            <a:chExt cx="960" cy="96"/>
          </a:xfrm>
        </p:grpSpPr>
        <p:sp>
          <p:nvSpPr>
            <p:cNvPr id="76" name="Line 31">
              <a:extLst>
                <a:ext uri="{FF2B5EF4-FFF2-40B4-BE49-F238E27FC236}">
                  <a16:creationId xmlns:a16="http://schemas.microsoft.com/office/drawing/2014/main" xmlns="" id="{7B665A27-F641-4827-84B9-0865D7F81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7" name="Line 32">
              <a:extLst>
                <a:ext uri="{FF2B5EF4-FFF2-40B4-BE49-F238E27FC236}">
                  <a16:creationId xmlns:a16="http://schemas.microsoft.com/office/drawing/2014/main" xmlns="" id="{7E887FC3-A0F3-4930-9DDB-C15A245653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" name="Group 30">
            <a:extLst>
              <a:ext uri="{FF2B5EF4-FFF2-40B4-BE49-F238E27FC236}">
                <a16:creationId xmlns:a16="http://schemas.microsoft.com/office/drawing/2014/main" xmlns="" id="{74EA436D-1C23-4976-B93B-FFA939EE45F9}"/>
              </a:ext>
            </a:extLst>
          </p:cNvPr>
          <p:cNvGrpSpPr>
            <a:grpSpLocks/>
          </p:cNvGrpSpPr>
          <p:nvPr/>
        </p:nvGrpSpPr>
        <p:grpSpPr bwMode="auto">
          <a:xfrm>
            <a:off x="7241191" y="3284490"/>
            <a:ext cx="1524000" cy="152400"/>
            <a:chOff x="2160" y="2016"/>
            <a:chExt cx="960" cy="96"/>
          </a:xfrm>
        </p:grpSpPr>
        <p:sp>
          <p:nvSpPr>
            <p:cNvPr id="79" name="Line 31">
              <a:extLst>
                <a:ext uri="{FF2B5EF4-FFF2-40B4-BE49-F238E27FC236}">
                  <a16:creationId xmlns:a16="http://schemas.microsoft.com/office/drawing/2014/main" xmlns="" id="{83B4ADAC-B4C7-4AE6-9856-32BC7E5B1B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0" name="Line 32">
              <a:extLst>
                <a:ext uri="{FF2B5EF4-FFF2-40B4-BE49-F238E27FC236}">
                  <a16:creationId xmlns:a16="http://schemas.microsoft.com/office/drawing/2014/main" xmlns="" id="{79425960-D24C-4999-B7E4-D99F7DE82B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2016"/>
              <a:ext cx="96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AEC05453-68DE-409E-827F-BDACA41AA8F5}"/>
              </a:ext>
            </a:extLst>
          </p:cNvPr>
          <p:cNvCxnSpPr>
            <a:cxnSpLocks/>
          </p:cNvCxnSpPr>
          <p:nvPr/>
        </p:nvCxnSpPr>
        <p:spPr>
          <a:xfrm flipH="1" flipV="1">
            <a:off x="8862806" y="2330245"/>
            <a:ext cx="761792" cy="6246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Box 29">
            <a:extLst>
              <a:ext uri="{FF2B5EF4-FFF2-40B4-BE49-F238E27FC236}">
                <a16:creationId xmlns:a16="http://schemas.microsoft.com/office/drawing/2014/main" xmlns="" id="{0BB0274D-2C7C-49C5-9B77-57DB74D56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7516" y="2901593"/>
            <a:ext cx="16875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</a:rPr>
              <a:t>Chopped too early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04CD99F7-ED49-4CCC-BEE4-092835538F2D}"/>
              </a:ext>
            </a:extLst>
          </p:cNvPr>
          <p:cNvSpPr/>
          <p:nvPr/>
        </p:nvSpPr>
        <p:spPr>
          <a:xfrm>
            <a:off x="4542291" y="1287076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constraint: avg(</a:t>
            </a:r>
            <a:r>
              <a:rPr lang="en-US" sz="1800" b="1" dirty="0" err="1">
                <a:solidFill>
                  <a:schemeClr val="hlink"/>
                </a:solidFill>
                <a:latin typeface="Tahoma" pitchFamily="34" charset="0"/>
              </a:rPr>
              <a:t>S.profit</a:t>
            </a: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) </a:t>
            </a:r>
            <a:r>
              <a:rPr lang="en-US" sz="1800" b="1" dirty="0">
                <a:solidFill>
                  <a:schemeClr val="hlink"/>
                </a:solidFill>
                <a:latin typeface="Tahoma" pitchFamily="34" charset="0"/>
                <a:sym typeface="Symbol" charset="0"/>
              </a:rPr>
              <a:t>&gt;</a:t>
            </a:r>
            <a:r>
              <a:rPr lang="en-US" sz="1800" b="1" dirty="0">
                <a:solidFill>
                  <a:schemeClr val="hlink"/>
                </a:solidFill>
                <a:latin typeface="Tahoma" pitchFamily="34" charset="0"/>
              </a:rPr>
              <a:t> 20 </a:t>
            </a:r>
          </a:p>
        </p:txBody>
      </p:sp>
    </p:spTree>
    <p:extLst>
      <p:ext uri="{BB962C8B-B14F-4D97-AF65-F5344CB8AC3E}">
        <p14:creationId xmlns:p14="http://schemas.microsoft.com/office/powerpoint/2010/main" val="356057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fa-IR" sz="4000" dirty="0"/>
              <a:t>Pattern Space Pruning w. Convertible Constraints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>
          <a:xfrm>
            <a:off x="350983" y="1219200"/>
            <a:ext cx="8564418" cy="5384800"/>
          </a:xfrm>
        </p:spPr>
        <p:txBody>
          <a:bodyPr/>
          <a:lstStyle/>
          <a:p>
            <a:pPr eaLnBrk="1" hangingPunct="1"/>
            <a:r>
              <a:rPr lang="en-US" altLang="fa-IR" sz="2400" dirty="0"/>
              <a:t>C: avg(X) &gt;= 25, </a:t>
            </a:r>
            <a:r>
              <a:rPr lang="en-US" altLang="fa-IR" sz="2400" dirty="0" err="1"/>
              <a:t>min_sup</a:t>
            </a:r>
            <a:r>
              <a:rPr lang="en-US" altLang="fa-IR" sz="2400" dirty="0"/>
              <a:t>=2</a:t>
            </a:r>
          </a:p>
          <a:p>
            <a:pPr eaLnBrk="1" hangingPunct="1"/>
            <a:r>
              <a:rPr lang="en-US" altLang="fa-IR" sz="2400" dirty="0"/>
              <a:t>List items in every transaction in value descending order </a:t>
            </a:r>
          </a:p>
          <a:p>
            <a:pPr marL="0" indent="0" algn="ctr" eaLnBrk="1" hangingPunct="1">
              <a:buNone/>
            </a:pPr>
            <a:r>
              <a:rPr lang="en-US" altLang="fa-IR" sz="2400" dirty="0"/>
              <a:t>R: &lt;a, f, g, d, b, h, c, e&gt;</a:t>
            </a:r>
          </a:p>
          <a:p>
            <a:pPr lvl="1" eaLnBrk="1" hangingPunct="1"/>
            <a:r>
              <a:rPr lang="en-US" altLang="fa-IR" sz="2400" dirty="0"/>
              <a:t>C is convertible anti-monotone </a:t>
            </a:r>
            <a:r>
              <a:rPr lang="en-US" altLang="fa-IR" sz="2400" dirty="0" err="1"/>
              <a:t>w.r.t.</a:t>
            </a:r>
            <a:r>
              <a:rPr lang="en-US" altLang="fa-IR" sz="2400" dirty="0"/>
              <a:t> R</a:t>
            </a:r>
          </a:p>
          <a:p>
            <a:pPr eaLnBrk="1" hangingPunct="1"/>
            <a:r>
              <a:rPr lang="en-US" altLang="fa-IR" sz="2400" dirty="0"/>
              <a:t>Scan TDB once</a:t>
            </a:r>
          </a:p>
          <a:p>
            <a:pPr lvl="1" eaLnBrk="1" hangingPunct="1"/>
            <a:r>
              <a:rPr lang="en-US" altLang="fa-IR" sz="2400" dirty="0"/>
              <a:t>remove infrequent items</a:t>
            </a:r>
          </a:p>
          <a:p>
            <a:pPr lvl="2" eaLnBrk="1" hangingPunct="1"/>
            <a:r>
              <a:rPr lang="en-US" altLang="fa-IR" sz="2400" dirty="0"/>
              <a:t>Item h is dropped</a:t>
            </a:r>
          </a:p>
          <a:p>
            <a:pPr lvl="1" eaLnBrk="1" hangingPunct="1"/>
            <a:r>
              <a:rPr lang="en-US" altLang="fa-IR" sz="2400" dirty="0" err="1"/>
              <a:t>Itemsets</a:t>
            </a:r>
            <a:r>
              <a:rPr lang="en-US" altLang="fa-IR" sz="2400" dirty="0"/>
              <a:t> a and f are good, …</a:t>
            </a:r>
          </a:p>
          <a:p>
            <a:pPr eaLnBrk="1" hangingPunct="1"/>
            <a:r>
              <a:rPr lang="en-US" altLang="fa-IR" sz="2400" dirty="0"/>
              <a:t>Projection-based mining</a:t>
            </a:r>
          </a:p>
          <a:p>
            <a:pPr lvl="1" eaLnBrk="1" hangingPunct="1"/>
            <a:r>
              <a:rPr lang="en-US" altLang="fa-IR" sz="2400" dirty="0"/>
              <a:t>Imposing an appropriate order on item projection</a:t>
            </a:r>
          </a:p>
          <a:p>
            <a:pPr lvl="1" eaLnBrk="1" hangingPunct="1"/>
            <a:r>
              <a:rPr lang="en-US" altLang="fa-IR" sz="2400" dirty="0"/>
              <a:t>Many tough constraints can be converted into (anti)-monotone</a:t>
            </a:r>
          </a:p>
        </p:txBody>
      </p:sp>
      <p:sp>
        <p:nvSpPr>
          <p:cNvPr id="31749" name="Text Box 24"/>
          <p:cNvSpPr txBox="1">
            <a:spLocks noChangeArrowheads="1"/>
          </p:cNvSpPr>
          <p:nvPr/>
        </p:nvSpPr>
        <p:spPr bwMode="auto">
          <a:xfrm>
            <a:off x="8458201" y="4724401"/>
            <a:ext cx="2068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>
                <a:latin typeface="Times New Roman" panose="02020603050405020304" pitchFamily="18" charset="0"/>
              </a:rPr>
              <a:t>TDB (min_sup=2)</a:t>
            </a:r>
          </a:p>
        </p:txBody>
      </p:sp>
      <p:graphicFrame>
        <p:nvGraphicFramePr>
          <p:cNvPr id="1429564" name="Group 60"/>
          <p:cNvGraphicFramePr>
            <a:graphicFrameLocks noGrp="1"/>
          </p:cNvGraphicFramePr>
          <p:nvPr/>
        </p:nvGraphicFramePr>
        <p:xfrm>
          <a:off x="8915401" y="1295400"/>
          <a:ext cx="1611313" cy="3230592"/>
        </p:xfrm>
        <a:graphic>
          <a:graphicData uri="http://schemas.openxmlformats.org/drawingml/2006/table">
            <a:tbl>
              <a:tblPr/>
              <a:tblGrid>
                <a:gridCol w="728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23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7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Value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-20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-30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8" name="Group 4"/>
          <p:cNvGraphicFramePr>
            <a:graphicFrameLocks noGrp="1"/>
          </p:cNvGraphicFramePr>
          <p:nvPr/>
        </p:nvGraphicFramePr>
        <p:xfrm>
          <a:off x="8469313" y="5181600"/>
          <a:ext cx="2057400" cy="1524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Transaction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d, f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d, f, 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a, c, d, e,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 c, e, f, g, 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23945" y="304800"/>
            <a:ext cx="11166436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fa-IR" sz="4000" dirty="0"/>
              <a:t>Construct FP-tree from the Transaction DB</a:t>
            </a:r>
          </a:p>
        </p:txBody>
      </p:sp>
      <p:sp>
        <p:nvSpPr>
          <p:cNvPr id="38917" name="Text Box 39"/>
          <p:cNvSpPr txBox="1">
            <a:spLocks noChangeArrowheads="1"/>
          </p:cNvSpPr>
          <p:nvPr/>
        </p:nvSpPr>
        <p:spPr bwMode="auto">
          <a:xfrm>
            <a:off x="8229600" y="2362200"/>
            <a:ext cx="2097088" cy="629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 err="1">
                <a:latin typeface="Times New Roman" pitchFamily="18" charset="0"/>
              </a:rPr>
              <a:t>min_support</a:t>
            </a:r>
            <a:r>
              <a:rPr lang="en-US" altLang="fa-IR" sz="2000" b="1" i="1" dirty="0">
                <a:latin typeface="Times New Roman" pitchFamily="18" charset="0"/>
              </a:rPr>
              <a:t> = 2</a:t>
            </a:r>
          </a:p>
          <a:p>
            <a:pPr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u="sng" dirty="0">
                <a:latin typeface="Times New Roman" pitchFamily="18" charset="0"/>
              </a:rPr>
              <a:t>Avg(profit)</a:t>
            </a:r>
            <a:r>
              <a:rPr lang="en-US" altLang="fa-IR" sz="2000" b="1" i="1" u="sng" dirty="0">
                <a:latin typeface="Times New Roman" pitchFamily="18" charset="0"/>
                <a:sym typeface="Symbol" panose="05050102010706020507" pitchFamily="18" charset="2"/>
              </a:rPr>
              <a:t> </a:t>
            </a:r>
            <a:r>
              <a:rPr lang="en-US" altLang="fa-IR" sz="2000" b="1" i="1" u="sng" dirty="0">
                <a:latin typeface="Times New Roman" pitchFamily="18" charset="0"/>
              </a:rPr>
              <a:t>25</a:t>
            </a:r>
            <a:endParaRPr lang="en-US" altLang="fa-IR" sz="2400" b="1" u="sng" dirty="0">
              <a:latin typeface="Times New Roman" pitchFamily="18" charset="0"/>
            </a:endParaRPr>
          </a:p>
        </p:txBody>
      </p:sp>
      <p:sp>
        <p:nvSpPr>
          <p:cNvPr id="38918" name="Rectangle 40"/>
          <p:cNvSpPr>
            <a:spLocks noChangeArrowheads="1"/>
          </p:cNvSpPr>
          <p:nvPr/>
        </p:nvSpPr>
        <p:spPr bwMode="auto">
          <a:xfrm>
            <a:off x="2438400" y="1676401"/>
            <a:ext cx="7327482" cy="135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u="sng" dirty="0">
                <a:latin typeface="Times New Roman" pitchFamily="18" charset="0"/>
              </a:rPr>
              <a:t>TID		Items bought	  freq. items (ordered by profit, </a:t>
            </a:r>
            <a:r>
              <a:rPr lang="en-US" altLang="fa-IR" sz="2000" b="1" i="1" u="sng" dirty="0" err="1">
                <a:latin typeface="Times New Roman" pitchFamily="18" charset="0"/>
              </a:rPr>
              <a:t>asc</a:t>
            </a:r>
            <a:r>
              <a:rPr lang="en-US" altLang="fa-IR" sz="2000" b="1" i="1" u="sng" dirty="0">
                <a:latin typeface="Times New Roman" pitchFamily="18" charset="0"/>
              </a:rPr>
              <a:t>.) 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dirty="0">
                <a:latin typeface="Times New Roman" pitchFamily="18" charset="0"/>
              </a:rPr>
              <a:t>100		{</a:t>
            </a:r>
            <a:r>
              <a:rPr lang="en-US" altLang="fa-IR" sz="2000" b="1" i="1" dirty="0">
                <a:latin typeface="Times New Roman" pitchFamily="18" charset="0"/>
              </a:rPr>
              <a:t>a, b, c, d, f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  <a:r>
              <a:rPr lang="en-US" altLang="fa-IR" sz="2000" b="1" i="1" dirty="0">
                <a:latin typeface="Times New Roman" pitchFamily="18" charset="0"/>
              </a:rPr>
              <a:t>	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c, b, d, f, a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dirty="0">
                <a:latin typeface="Times New Roman" pitchFamily="18" charset="0"/>
              </a:rPr>
              <a:t>200		{</a:t>
            </a:r>
            <a:r>
              <a:rPr lang="en-US" altLang="fa-IR" sz="2000" b="1" i="1" dirty="0">
                <a:latin typeface="Times New Roman" pitchFamily="18" charset="0"/>
              </a:rPr>
              <a:t>b, c, d, f, g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  <a:r>
              <a:rPr lang="en-US" altLang="fa-IR" sz="2000" b="1" i="1" dirty="0">
                <a:latin typeface="Times New Roman" pitchFamily="18" charset="0"/>
              </a:rPr>
              <a:t>	</a:t>
            </a:r>
            <a:r>
              <a:rPr lang="fa-IR" altLang="fa-IR" sz="2000" b="1" i="1" dirty="0">
                <a:latin typeface="Times New Roman" pitchFamily="18" charset="0"/>
              </a:rPr>
              <a:t>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c, b, d, g, f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dirty="0">
                <a:latin typeface="Times New Roman" pitchFamily="18" charset="0"/>
              </a:rPr>
              <a:t>300	</a:t>
            </a:r>
            <a:r>
              <a:rPr lang="en-US" altLang="fa-IR" sz="2000" b="1" i="1" dirty="0">
                <a:latin typeface="Times New Roman" pitchFamily="18" charset="0"/>
              </a:rPr>
              <a:t> 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a, c, d, e, f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  <a:r>
              <a:rPr lang="en-US" altLang="fa-IR" sz="2000" b="1" i="1" dirty="0">
                <a:latin typeface="Times New Roman" pitchFamily="18" charset="0"/>
              </a:rPr>
              <a:t>	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e, c, d, f, a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</a:p>
          <a:p>
            <a:pPr>
              <a:lnSpc>
                <a:spcPct val="4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dirty="0">
                <a:latin typeface="Times New Roman" pitchFamily="18" charset="0"/>
              </a:rPr>
              <a:t>400	</a:t>
            </a:r>
            <a:r>
              <a:rPr lang="en-US" altLang="fa-IR" sz="2000" b="1" i="1" dirty="0">
                <a:latin typeface="Times New Roman" pitchFamily="18" charset="0"/>
              </a:rPr>
              <a:t> 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c, e, f, g, h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  <a:r>
              <a:rPr lang="en-US" altLang="fa-IR" sz="2000" b="1" i="1" dirty="0">
                <a:latin typeface="Times New Roman" pitchFamily="18" charset="0"/>
              </a:rPr>
              <a:t>		</a:t>
            </a:r>
            <a:r>
              <a:rPr lang="en-US" altLang="fa-IR" sz="2000" b="1" dirty="0">
                <a:latin typeface="Times New Roman" pitchFamily="18" charset="0"/>
              </a:rPr>
              <a:t>{</a:t>
            </a:r>
            <a:r>
              <a:rPr lang="en-US" altLang="fa-IR" sz="2000" b="1" i="1" dirty="0">
                <a:latin typeface="Times New Roman" pitchFamily="18" charset="0"/>
              </a:rPr>
              <a:t>e, c, g, f</a:t>
            </a:r>
            <a:r>
              <a:rPr lang="en-US" altLang="fa-IR" sz="2000" b="1" dirty="0">
                <a:latin typeface="Times New Roman" pitchFamily="18" charset="0"/>
              </a:rPr>
              <a:t>}</a:t>
            </a:r>
          </a:p>
        </p:txBody>
      </p:sp>
      <p:sp>
        <p:nvSpPr>
          <p:cNvPr id="38920" name="Text Box 42"/>
          <p:cNvSpPr txBox="1">
            <a:spLocks noChangeArrowheads="1"/>
          </p:cNvSpPr>
          <p:nvPr/>
        </p:nvSpPr>
        <p:spPr bwMode="auto">
          <a:xfrm>
            <a:off x="1676401" y="6311937"/>
            <a:ext cx="29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dirty="0">
                <a:solidFill>
                  <a:srgbClr val="FF0000"/>
                </a:solidFill>
              </a:rPr>
              <a:t>F-list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= e-c-b-d-g-f-a</a:t>
            </a:r>
          </a:p>
        </p:txBody>
      </p:sp>
      <p:graphicFrame>
        <p:nvGraphicFramePr>
          <p:cNvPr id="44" name="Group 57"/>
          <p:cNvGraphicFramePr>
            <a:graphicFrameLocks noGrp="1"/>
          </p:cNvGraphicFramePr>
          <p:nvPr/>
        </p:nvGraphicFramePr>
        <p:xfrm>
          <a:off x="1697750" y="3201019"/>
          <a:ext cx="1706879" cy="3017841"/>
        </p:xfrm>
        <a:graphic>
          <a:graphicData uri="http://schemas.openxmlformats.org/drawingml/2006/table">
            <a:tbl>
              <a:tblPr/>
              <a:tblGrid>
                <a:gridCol w="7400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6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Profit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-20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-30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f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83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-10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4114801" y="3023789"/>
            <a:ext cx="5422531" cy="3790873"/>
            <a:chOff x="2590800" y="3023788"/>
            <a:chExt cx="5422531" cy="3790873"/>
          </a:xfrm>
        </p:grpSpPr>
        <p:grpSp>
          <p:nvGrpSpPr>
            <p:cNvPr id="38916" name="Group 3"/>
            <p:cNvGrpSpPr>
              <a:grpSpLocks/>
            </p:cNvGrpSpPr>
            <p:nvPr/>
          </p:nvGrpSpPr>
          <p:grpSpPr bwMode="auto">
            <a:xfrm>
              <a:off x="2590800" y="3023788"/>
              <a:ext cx="4570546" cy="3614459"/>
              <a:chOff x="2496" y="1772"/>
              <a:chExt cx="2920" cy="2212"/>
            </a:xfrm>
          </p:grpSpPr>
          <p:sp>
            <p:nvSpPr>
              <p:cNvPr id="38921" name="Text Box 4"/>
              <p:cNvSpPr txBox="1">
                <a:spLocks noChangeArrowheads="1"/>
              </p:cNvSpPr>
              <p:nvPr/>
            </p:nvSpPr>
            <p:spPr bwMode="auto">
              <a:xfrm>
                <a:off x="4796" y="1772"/>
                <a:ext cx="282" cy="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38922" name="Text Box 5"/>
              <p:cNvSpPr txBox="1">
                <a:spLocks noChangeArrowheads="1"/>
              </p:cNvSpPr>
              <p:nvPr/>
            </p:nvSpPr>
            <p:spPr bwMode="auto">
              <a:xfrm>
                <a:off x="4508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38923" name="Text Box 6"/>
              <p:cNvSpPr txBox="1">
                <a:spLocks noChangeArrowheads="1"/>
              </p:cNvSpPr>
              <p:nvPr/>
            </p:nvSpPr>
            <p:spPr bwMode="auto">
              <a:xfrm>
                <a:off x="5084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e:2</a:t>
                </a:r>
              </a:p>
            </p:txBody>
          </p:sp>
          <p:sp>
            <p:nvSpPr>
              <p:cNvPr id="38924" name="Text Box 7"/>
              <p:cNvSpPr txBox="1">
                <a:spLocks noChangeArrowheads="1"/>
              </p:cNvSpPr>
              <p:nvPr/>
            </p:nvSpPr>
            <p:spPr bwMode="auto">
              <a:xfrm>
                <a:off x="5080" y="2588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38925" name="Text Box 8"/>
              <p:cNvSpPr txBox="1">
                <a:spLocks noChangeArrowheads="1"/>
              </p:cNvSpPr>
              <p:nvPr/>
            </p:nvSpPr>
            <p:spPr bwMode="auto">
              <a:xfrm>
                <a:off x="5080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d:1</a:t>
                </a:r>
              </a:p>
            </p:txBody>
          </p:sp>
          <p:cxnSp>
            <p:nvCxnSpPr>
              <p:cNvPr id="38926" name="AutoShape 9"/>
              <p:cNvCxnSpPr>
                <a:cxnSpLocks noChangeShapeType="1"/>
                <a:stCxn id="38923" idx="2"/>
                <a:endCxn id="38924" idx="0"/>
              </p:cNvCxnSpPr>
              <p:nvPr/>
            </p:nvCxnSpPr>
            <p:spPr bwMode="auto">
              <a:xfrm>
                <a:off x="5248" y="2458"/>
                <a:ext cx="1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27" name="AutoShape 10"/>
              <p:cNvCxnSpPr>
                <a:cxnSpLocks noChangeShapeType="1"/>
                <a:stCxn id="38924" idx="2"/>
                <a:endCxn id="38925" idx="0"/>
              </p:cNvCxnSpPr>
              <p:nvPr/>
            </p:nvCxnSpPr>
            <p:spPr bwMode="auto">
              <a:xfrm>
                <a:off x="5249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28" name="AutoShape 11"/>
              <p:cNvCxnSpPr>
                <a:cxnSpLocks noChangeShapeType="1"/>
                <a:stCxn id="38921" idx="2"/>
                <a:endCxn id="38923" idx="0"/>
              </p:cNvCxnSpPr>
              <p:nvPr/>
            </p:nvCxnSpPr>
            <p:spPr bwMode="auto">
              <a:xfrm>
                <a:off x="4935" y="2026"/>
                <a:ext cx="313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29" name="AutoShape 12"/>
              <p:cNvCxnSpPr>
                <a:cxnSpLocks noChangeShapeType="1"/>
                <a:stCxn id="38921" idx="2"/>
                <a:endCxn id="38922" idx="0"/>
              </p:cNvCxnSpPr>
              <p:nvPr/>
            </p:nvCxnSpPr>
            <p:spPr bwMode="auto">
              <a:xfrm flipH="1">
                <a:off x="4659" y="2026"/>
                <a:ext cx="276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930" name="Text Box 13"/>
              <p:cNvSpPr txBox="1">
                <a:spLocks noChangeArrowheads="1"/>
              </p:cNvSpPr>
              <p:nvPr/>
            </p:nvSpPr>
            <p:spPr bwMode="auto">
              <a:xfrm>
                <a:off x="5100" y="3354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38931" name="Text Box 14"/>
              <p:cNvSpPr txBox="1">
                <a:spLocks noChangeArrowheads="1"/>
              </p:cNvSpPr>
              <p:nvPr/>
            </p:nvSpPr>
            <p:spPr bwMode="auto">
              <a:xfrm>
                <a:off x="4321" y="2588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b:2</a:t>
                </a:r>
              </a:p>
            </p:txBody>
          </p:sp>
          <p:cxnSp>
            <p:nvCxnSpPr>
              <p:cNvPr id="38932" name="AutoShape 15"/>
              <p:cNvCxnSpPr>
                <a:cxnSpLocks noChangeShapeType="1"/>
                <a:stCxn id="38922" idx="2"/>
                <a:endCxn id="38931" idx="0"/>
              </p:cNvCxnSpPr>
              <p:nvPr/>
            </p:nvCxnSpPr>
            <p:spPr bwMode="auto">
              <a:xfrm flipH="1">
                <a:off x="4485" y="2458"/>
                <a:ext cx="174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934" name="Text Box 17"/>
              <p:cNvSpPr txBox="1">
                <a:spLocks noChangeArrowheads="1"/>
              </p:cNvSpPr>
              <p:nvPr/>
            </p:nvSpPr>
            <p:spPr bwMode="auto">
              <a:xfrm>
                <a:off x="4315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d:2</a:t>
                </a:r>
              </a:p>
            </p:txBody>
          </p:sp>
          <p:sp>
            <p:nvSpPr>
              <p:cNvPr id="38935" name="Text Box 18"/>
              <p:cNvSpPr txBox="1">
                <a:spLocks noChangeArrowheads="1"/>
              </p:cNvSpPr>
              <p:nvPr/>
            </p:nvSpPr>
            <p:spPr bwMode="auto">
              <a:xfrm>
                <a:off x="4556" y="3356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g:1</a:t>
                </a:r>
              </a:p>
            </p:txBody>
          </p:sp>
          <p:sp>
            <p:nvSpPr>
              <p:cNvPr id="38936" name="Text Box 19"/>
              <p:cNvSpPr txBox="1">
                <a:spLocks noChangeArrowheads="1"/>
              </p:cNvSpPr>
              <p:nvPr/>
            </p:nvSpPr>
            <p:spPr bwMode="auto">
              <a:xfrm>
                <a:off x="4130" y="3356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38937" name="Text Box 20"/>
              <p:cNvSpPr txBox="1">
                <a:spLocks noChangeArrowheads="1"/>
              </p:cNvSpPr>
              <p:nvPr/>
            </p:nvSpPr>
            <p:spPr bwMode="auto">
              <a:xfrm>
                <a:off x="4148" y="3739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a:1</a:t>
                </a:r>
              </a:p>
            </p:txBody>
          </p:sp>
          <p:cxnSp>
            <p:nvCxnSpPr>
              <p:cNvPr id="38938" name="AutoShape 21"/>
              <p:cNvCxnSpPr>
                <a:cxnSpLocks noChangeShapeType="1"/>
                <a:stCxn id="38931" idx="2"/>
                <a:endCxn id="38934" idx="0"/>
              </p:cNvCxnSpPr>
              <p:nvPr/>
            </p:nvCxnSpPr>
            <p:spPr bwMode="auto">
              <a:xfrm>
                <a:off x="4485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39" name="AutoShape 22"/>
              <p:cNvCxnSpPr>
                <a:cxnSpLocks noChangeShapeType="1"/>
                <a:stCxn id="38934" idx="2"/>
                <a:endCxn id="38936" idx="0"/>
              </p:cNvCxnSpPr>
              <p:nvPr/>
            </p:nvCxnSpPr>
            <p:spPr bwMode="auto">
              <a:xfrm flipH="1">
                <a:off x="4317" y="3226"/>
                <a:ext cx="168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40" name="AutoShape 23"/>
              <p:cNvCxnSpPr>
                <a:cxnSpLocks noChangeShapeType="1"/>
                <a:stCxn id="38934" idx="2"/>
                <a:endCxn id="38935" idx="0"/>
              </p:cNvCxnSpPr>
              <p:nvPr/>
            </p:nvCxnSpPr>
            <p:spPr bwMode="auto">
              <a:xfrm>
                <a:off x="4485" y="3226"/>
                <a:ext cx="24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41" name="AutoShape 24"/>
              <p:cNvCxnSpPr>
                <a:cxnSpLocks noChangeShapeType="1"/>
                <a:stCxn id="38936" idx="2"/>
                <a:endCxn id="38937" idx="0"/>
              </p:cNvCxnSpPr>
              <p:nvPr/>
            </p:nvCxnSpPr>
            <p:spPr bwMode="auto">
              <a:xfrm>
                <a:off x="4317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942" name="Text Box 25"/>
              <p:cNvSpPr txBox="1">
                <a:spLocks noChangeArrowheads="1"/>
              </p:cNvSpPr>
              <p:nvPr/>
            </p:nvSpPr>
            <p:spPr bwMode="auto">
              <a:xfrm>
                <a:off x="4590" y="3739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cxnSp>
            <p:nvCxnSpPr>
              <p:cNvPr id="38943" name="AutoShape 26"/>
              <p:cNvCxnSpPr>
                <a:cxnSpLocks noChangeShapeType="1"/>
                <a:stCxn id="38935" idx="2"/>
                <a:endCxn id="38942" idx="0"/>
              </p:cNvCxnSpPr>
              <p:nvPr/>
            </p:nvCxnSpPr>
            <p:spPr bwMode="auto">
              <a:xfrm>
                <a:off x="4725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8944" name="Text Box 27"/>
              <p:cNvSpPr txBox="1">
                <a:spLocks noChangeArrowheads="1"/>
              </p:cNvSpPr>
              <p:nvPr/>
            </p:nvSpPr>
            <p:spPr bwMode="auto">
              <a:xfrm>
                <a:off x="2496" y="1935"/>
                <a:ext cx="1632" cy="1752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dirty="0">
                    <a:latin typeface="Times New Roman" pitchFamily="18" charset="0"/>
                  </a:rPr>
                  <a:t>Header Table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a-IR" sz="2000" b="1" dirty="0">
                  <a:latin typeface="Times New Roman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i="1" u="sng" dirty="0">
                    <a:latin typeface="Times New Roman" pitchFamily="18" charset="0"/>
                  </a:rPr>
                  <a:t>Item  frequency  head 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e(-30)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c(-20)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b(0)	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d(10)	3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g(20)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f(30)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a(40)	2</a:t>
                </a:r>
                <a:endParaRPr lang="en-US" altLang="fa-IR" sz="2000" dirty="0">
                  <a:latin typeface="Times New Roman" pitchFamily="18" charset="0"/>
                </a:endParaRPr>
              </a:p>
            </p:txBody>
          </p:sp>
        </p:grp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6635420" y="6248116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49" name="Text Box 18"/>
            <p:cNvSpPr txBox="1">
              <a:spLocks noChangeArrowheads="1"/>
            </p:cNvSpPr>
            <p:nvPr/>
          </p:nvSpPr>
          <p:spPr bwMode="auto">
            <a:xfrm>
              <a:off x="7487405" y="5027918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g:1</a:t>
              </a:r>
            </a:p>
          </p:txBody>
        </p:sp>
        <p:sp>
          <p:nvSpPr>
            <p:cNvPr id="50" name="Text Box 25"/>
            <p:cNvSpPr txBox="1">
              <a:spLocks noChangeArrowheads="1"/>
            </p:cNvSpPr>
            <p:nvPr/>
          </p:nvSpPr>
          <p:spPr bwMode="auto">
            <a:xfrm>
              <a:off x="7459231" y="5653748"/>
              <a:ext cx="468011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51" name="AutoShape 26"/>
            <p:cNvCxnSpPr>
              <a:cxnSpLocks noChangeShapeType="1"/>
              <a:stCxn id="49" idx="2"/>
              <a:endCxn id="50" idx="0"/>
            </p:cNvCxnSpPr>
            <p:nvPr/>
          </p:nvCxnSpPr>
          <p:spPr bwMode="auto">
            <a:xfrm>
              <a:off x="7751933" y="5442959"/>
              <a:ext cx="0" cy="21895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" name="Straight Connector 2"/>
            <p:cNvCxnSpPr>
              <a:stCxn id="38924" idx="3"/>
              <a:endCxn id="49" idx="0"/>
            </p:cNvCxnSpPr>
            <p:nvPr/>
          </p:nvCxnSpPr>
          <p:spPr bwMode="auto">
            <a:xfrm>
              <a:off x="7147259" y="4557319"/>
              <a:ext cx="603109" cy="47059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Connector 4"/>
            <p:cNvCxnSpPr>
              <a:stCxn id="38925" idx="2"/>
              <a:endCxn id="38930" idx="0"/>
            </p:cNvCxnSpPr>
            <p:nvPr/>
          </p:nvCxnSpPr>
          <p:spPr bwMode="auto">
            <a:xfrm>
              <a:off x="6898383" y="5383318"/>
              <a:ext cx="2348" cy="22549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Connector 6"/>
            <p:cNvCxnSpPr>
              <a:stCxn id="38930" idx="2"/>
              <a:endCxn id="45" idx="0"/>
            </p:cNvCxnSpPr>
            <p:nvPr/>
          </p:nvCxnSpPr>
          <p:spPr bwMode="auto">
            <a:xfrm flipH="1">
              <a:off x="6898383" y="6009148"/>
              <a:ext cx="2348" cy="2389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Freeform 12"/>
            <p:cNvSpPr/>
            <p:nvPr/>
          </p:nvSpPr>
          <p:spPr bwMode="auto">
            <a:xfrm>
              <a:off x="4676503" y="3918857"/>
              <a:ext cx="1946366" cy="378823"/>
            </a:xfrm>
            <a:custGeom>
              <a:avLst/>
              <a:gdLst>
                <a:gd name="connsiteX0" fmla="*/ 0 w 1946366"/>
                <a:gd name="connsiteY0" fmla="*/ 378823 h 378823"/>
                <a:gd name="connsiteX1" fmla="*/ 1685108 w 1946366"/>
                <a:gd name="connsiteY1" fmla="*/ 365760 h 378823"/>
                <a:gd name="connsiteX2" fmla="*/ 1711234 w 1946366"/>
                <a:gd name="connsiteY2" fmla="*/ 156754 h 378823"/>
                <a:gd name="connsiteX3" fmla="*/ 1946366 w 1946366"/>
                <a:gd name="connsiteY3" fmla="*/ 0 h 37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366" h="378823">
                  <a:moveTo>
                    <a:pt x="0" y="378823"/>
                  </a:moveTo>
                  <a:lnTo>
                    <a:pt x="1685108" y="365760"/>
                  </a:lnTo>
                  <a:cubicBezTo>
                    <a:pt x="1970314" y="328749"/>
                    <a:pt x="1667691" y="217714"/>
                    <a:pt x="1711234" y="156754"/>
                  </a:cubicBezTo>
                  <a:cubicBezTo>
                    <a:pt x="1754777" y="95794"/>
                    <a:pt x="1850571" y="47897"/>
                    <a:pt x="1946366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702629" y="3905791"/>
              <a:ext cx="1045028" cy="691618"/>
            </a:xfrm>
            <a:custGeom>
              <a:avLst/>
              <a:gdLst>
                <a:gd name="connsiteX0" fmla="*/ 0 w 1045028"/>
                <a:gd name="connsiteY0" fmla="*/ 640083 h 691618"/>
                <a:gd name="connsiteX1" fmla="*/ 509451 w 1045028"/>
                <a:gd name="connsiteY1" fmla="*/ 640083 h 691618"/>
                <a:gd name="connsiteX2" fmla="*/ 653142 w 1045028"/>
                <a:gd name="connsiteY2" fmla="*/ 104506 h 691618"/>
                <a:gd name="connsiteX3" fmla="*/ 1045028 w 1045028"/>
                <a:gd name="connsiteY3" fmla="*/ 3 h 691618"/>
                <a:gd name="connsiteX4" fmla="*/ 1045028 w 1045028"/>
                <a:gd name="connsiteY4" fmla="*/ 3 h 6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028" h="691618">
                  <a:moveTo>
                    <a:pt x="0" y="640083"/>
                  </a:moveTo>
                  <a:cubicBezTo>
                    <a:pt x="200297" y="684714"/>
                    <a:pt x="400594" y="729346"/>
                    <a:pt x="509451" y="640083"/>
                  </a:cubicBezTo>
                  <a:cubicBezTo>
                    <a:pt x="618308" y="550820"/>
                    <a:pt x="563879" y="211186"/>
                    <a:pt x="653142" y="104506"/>
                  </a:cubicBezTo>
                  <a:cubicBezTo>
                    <a:pt x="742405" y="-2174"/>
                    <a:pt x="1045028" y="3"/>
                    <a:pt x="1045028" y="3"/>
                  </a:cubicBezTo>
                  <a:lnTo>
                    <a:pt x="1045028" y="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244046" y="3885906"/>
              <a:ext cx="391885" cy="772732"/>
            </a:xfrm>
            <a:custGeom>
              <a:avLst/>
              <a:gdLst>
                <a:gd name="connsiteX0" fmla="*/ 0 w 391885"/>
                <a:gd name="connsiteY0" fmla="*/ 59077 h 772732"/>
                <a:gd name="connsiteX1" fmla="*/ 104503 w 391885"/>
                <a:gd name="connsiteY1" fmla="*/ 59077 h 772732"/>
                <a:gd name="connsiteX2" fmla="*/ 130628 w 391885"/>
                <a:gd name="connsiteY2" fmla="*/ 673031 h 772732"/>
                <a:gd name="connsiteX3" fmla="*/ 391885 w 391885"/>
                <a:gd name="connsiteY3" fmla="*/ 764471 h 77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" h="772732">
                  <a:moveTo>
                    <a:pt x="0" y="59077"/>
                  </a:moveTo>
                  <a:cubicBezTo>
                    <a:pt x="41366" y="7914"/>
                    <a:pt x="82732" y="-43249"/>
                    <a:pt x="104503" y="59077"/>
                  </a:cubicBezTo>
                  <a:cubicBezTo>
                    <a:pt x="126274" y="161403"/>
                    <a:pt x="82731" y="555465"/>
                    <a:pt x="130628" y="673031"/>
                  </a:cubicBezTo>
                  <a:cubicBezTo>
                    <a:pt x="178525" y="790597"/>
                    <a:pt x="285205" y="777534"/>
                    <a:pt x="391885" y="76447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4728754" y="4585063"/>
              <a:ext cx="718457" cy="288146"/>
            </a:xfrm>
            <a:custGeom>
              <a:avLst/>
              <a:gdLst>
                <a:gd name="connsiteX0" fmla="*/ 0 w 718457"/>
                <a:gd name="connsiteY0" fmla="*/ 274320 h 288146"/>
                <a:gd name="connsiteX1" fmla="*/ 352697 w 718457"/>
                <a:gd name="connsiteY1" fmla="*/ 274320 h 288146"/>
                <a:gd name="connsiteX2" fmla="*/ 483326 w 718457"/>
                <a:gd name="connsiteY2" fmla="*/ 130628 h 288146"/>
                <a:gd name="connsiteX3" fmla="*/ 718457 w 718457"/>
                <a:gd name="connsiteY3" fmla="*/ 0 h 2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457" h="288146">
                  <a:moveTo>
                    <a:pt x="0" y="274320"/>
                  </a:moveTo>
                  <a:cubicBezTo>
                    <a:pt x="136071" y="286294"/>
                    <a:pt x="272143" y="298269"/>
                    <a:pt x="352697" y="274320"/>
                  </a:cubicBezTo>
                  <a:cubicBezTo>
                    <a:pt x="433251" y="250371"/>
                    <a:pt x="422366" y="176348"/>
                    <a:pt x="483326" y="130628"/>
                  </a:cubicBezTo>
                  <a:cubicBezTo>
                    <a:pt x="544286" y="84908"/>
                    <a:pt x="631371" y="42454"/>
                    <a:pt x="71845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4767943" y="5055797"/>
              <a:ext cx="666206" cy="210503"/>
            </a:xfrm>
            <a:custGeom>
              <a:avLst/>
              <a:gdLst>
                <a:gd name="connsiteX0" fmla="*/ 0 w 666206"/>
                <a:gd name="connsiteY0" fmla="*/ 25654 h 210503"/>
                <a:gd name="connsiteX1" fmla="*/ 444137 w 666206"/>
                <a:gd name="connsiteY1" fmla="*/ 12592 h 210503"/>
                <a:gd name="connsiteX2" fmla="*/ 496388 w 666206"/>
                <a:gd name="connsiteY2" fmla="*/ 182409 h 210503"/>
                <a:gd name="connsiteX3" fmla="*/ 666206 w 666206"/>
                <a:gd name="connsiteY3" fmla="*/ 208534 h 2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6" h="210503">
                  <a:moveTo>
                    <a:pt x="0" y="25654"/>
                  </a:moveTo>
                  <a:cubicBezTo>
                    <a:pt x="180703" y="6060"/>
                    <a:pt x="361406" y="-13534"/>
                    <a:pt x="444137" y="12592"/>
                  </a:cubicBezTo>
                  <a:cubicBezTo>
                    <a:pt x="526868" y="38718"/>
                    <a:pt x="459377" y="149752"/>
                    <a:pt x="496388" y="182409"/>
                  </a:cubicBezTo>
                  <a:cubicBezTo>
                    <a:pt x="533399" y="215066"/>
                    <a:pt x="599802" y="211800"/>
                    <a:pt x="666206" y="20853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ahoma" panose="020B0604030504040204" pitchFamily="34" charset="0"/>
              </a:endParaRPr>
            </a:p>
          </p:txBody>
        </p:sp>
        <p:cxnSp>
          <p:nvCxnSpPr>
            <p:cNvPr id="22" name="Straight Arrow Connector 21"/>
            <p:cNvCxnSpPr>
              <a:stCxn id="38934" idx="3"/>
              <a:endCxn id="38925" idx="1"/>
            </p:cNvCxnSpPr>
            <p:nvPr/>
          </p:nvCxnSpPr>
          <p:spPr bwMode="auto">
            <a:xfrm>
              <a:off x="5963926" y="5183150"/>
              <a:ext cx="67149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Freeform 22"/>
            <p:cNvSpPr/>
            <p:nvPr/>
          </p:nvSpPr>
          <p:spPr bwMode="auto">
            <a:xfrm>
              <a:off x="4702629" y="5285159"/>
              <a:ext cx="1214845" cy="357995"/>
            </a:xfrm>
            <a:custGeom>
              <a:avLst/>
              <a:gdLst>
                <a:gd name="connsiteX0" fmla="*/ 0 w 1214845"/>
                <a:gd name="connsiteY0" fmla="*/ 31424 h 357995"/>
                <a:gd name="connsiteX1" fmla="*/ 522514 w 1214845"/>
                <a:gd name="connsiteY1" fmla="*/ 31424 h 357995"/>
                <a:gd name="connsiteX2" fmla="*/ 1214845 w 1214845"/>
                <a:gd name="connsiteY2" fmla="*/ 357995 h 35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845" h="357995">
                  <a:moveTo>
                    <a:pt x="0" y="31424"/>
                  </a:moveTo>
                  <a:cubicBezTo>
                    <a:pt x="160020" y="4209"/>
                    <a:pt x="320040" y="-23005"/>
                    <a:pt x="522514" y="31424"/>
                  </a:cubicBezTo>
                  <a:cubicBezTo>
                    <a:pt x="724988" y="85853"/>
                    <a:pt x="969916" y="221924"/>
                    <a:pt x="1214845" y="3579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6335486" y="5290457"/>
              <a:ext cx="1136468" cy="567752"/>
            </a:xfrm>
            <a:custGeom>
              <a:avLst/>
              <a:gdLst>
                <a:gd name="connsiteX0" fmla="*/ 0 w 1136468"/>
                <a:gd name="connsiteY0" fmla="*/ 522514 h 567752"/>
                <a:gd name="connsiteX1" fmla="*/ 169817 w 1136468"/>
                <a:gd name="connsiteY1" fmla="*/ 548640 h 567752"/>
                <a:gd name="connsiteX2" fmla="*/ 274320 w 1136468"/>
                <a:gd name="connsiteY2" fmla="*/ 274320 h 567752"/>
                <a:gd name="connsiteX3" fmla="*/ 927463 w 1136468"/>
                <a:gd name="connsiteY3" fmla="*/ 222069 h 567752"/>
                <a:gd name="connsiteX4" fmla="*/ 1136468 w 1136468"/>
                <a:gd name="connsiteY4" fmla="*/ 0 h 56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68" h="567752">
                  <a:moveTo>
                    <a:pt x="0" y="522514"/>
                  </a:moveTo>
                  <a:cubicBezTo>
                    <a:pt x="62048" y="556260"/>
                    <a:pt x="124097" y="590006"/>
                    <a:pt x="169817" y="548640"/>
                  </a:cubicBezTo>
                  <a:cubicBezTo>
                    <a:pt x="215537" y="507274"/>
                    <a:pt x="148046" y="328748"/>
                    <a:pt x="274320" y="274320"/>
                  </a:cubicBezTo>
                  <a:cubicBezTo>
                    <a:pt x="400594" y="219892"/>
                    <a:pt x="783772" y="267789"/>
                    <a:pt x="927463" y="222069"/>
                  </a:cubicBezTo>
                  <a:cubicBezTo>
                    <a:pt x="1071154" y="176349"/>
                    <a:pt x="1103811" y="88174"/>
                    <a:pt x="1136468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4702629" y="5647912"/>
              <a:ext cx="496388" cy="275573"/>
            </a:xfrm>
            <a:custGeom>
              <a:avLst/>
              <a:gdLst>
                <a:gd name="connsiteX0" fmla="*/ 0 w 496388"/>
                <a:gd name="connsiteY0" fmla="*/ 21368 h 275573"/>
                <a:gd name="connsiteX1" fmla="*/ 261257 w 496388"/>
                <a:gd name="connsiteY1" fmla="*/ 21368 h 275573"/>
                <a:gd name="connsiteX2" fmla="*/ 274320 w 496388"/>
                <a:gd name="connsiteY2" fmla="*/ 243437 h 275573"/>
                <a:gd name="connsiteX3" fmla="*/ 496388 w 496388"/>
                <a:gd name="connsiteY3" fmla="*/ 269562 h 27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388" h="275573">
                  <a:moveTo>
                    <a:pt x="0" y="21368"/>
                  </a:moveTo>
                  <a:cubicBezTo>
                    <a:pt x="107768" y="2862"/>
                    <a:pt x="215537" y="-15644"/>
                    <a:pt x="261257" y="21368"/>
                  </a:cubicBezTo>
                  <a:cubicBezTo>
                    <a:pt x="306977" y="58380"/>
                    <a:pt x="235132" y="202071"/>
                    <a:pt x="274320" y="243437"/>
                  </a:cubicBezTo>
                  <a:cubicBezTo>
                    <a:pt x="313509" y="284803"/>
                    <a:pt x="404948" y="277182"/>
                    <a:pt x="496388" y="269562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5617029" y="5852160"/>
              <a:ext cx="352697" cy="404949"/>
            </a:xfrm>
            <a:custGeom>
              <a:avLst/>
              <a:gdLst>
                <a:gd name="connsiteX0" fmla="*/ 0 w 352697"/>
                <a:gd name="connsiteY0" fmla="*/ 0 h 404949"/>
                <a:gd name="connsiteX1" fmla="*/ 352697 w 352697"/>
                <a:gd name="connsiteY1" fmla="*/ 404949 h 4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697" h="404949">
                  <a:moveTo>
                    <a:pt x="0" y="0"/>
                  </a:moveTo>
                  <a:lnTo>
                    <a:pt x="352697" y="404949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6244046" y="5917474"/>
              <a:ext cx="404948" cy="339635"/>
            </a:xfrm>
            <a:custGeom>
              <a:avLst/>
              <a:gdLst>
                <a:gd name="connsiteX0" fmla="*/ 0 w 404948"/>
                <a:gd name="connsiteY0" fmla="*/ 339635 h 339635"/>
                <a:gd name="connsiteX1" fmla="*/ 404948 w 404948"/>
                <a:gd name="connsiteY1" fmla="*/ 0 h 3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948" h="339635">
                  <a:moveTo>
                    <a:pt x="0" y="339635"/>
                  </a:moveTo>
                  <a:lnTo>
                    <a:pt x="404948" y="0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9" name="Straight Arrow Connector 28"/>
            <p:cNvCxnSpPr>
              <a:stCxn id="38930" idx="3"/>
              <a:endCxn id="50" idx="1"/>
            </p:cNvCxnSpPr>
            <p:nvPr/>
          </p:nvCxnSpPr>
          <p:spPr bwMode="auto">
            <a:xfrm>
              <a:off x="7134736" y="5808980"/>
              <a:ext cx="324495" cy="449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Freeform 29"/>
            <p:cNvSpPr/>
            <p:nvPr/>
          </p:nvSpPr>
          <p:spPr bwMode="auto">
            <a:xfrm>
              <a:off x="4702629" y="5916317"/>
              <a:ext cx="483325" cy="596979"/>
            </a:xfrm>
            <a:custGeom>
              <a:avLst/>
              <a:gdLst>
                <a:gd name="connsiteX0" fmla="*/ 0 w 483325"/>
                <a:gd name="connsiteY0" fmla="*/ 14220 h 596979"/>
                <a:gd name="connsiteX1" fmla="*/ 195942 w 483325"/>
                <a:gd name="connsiteY1" fmla="*/ 66472 h 596979"/>
                <a:gd name="connsiteX2" fmla="*/ 222068 w 483325"/>
                <a:gd name="connsiteY2" fmla="*/ 536734 h 596979"/>
                <a:gd name="connsiteX3" fmla="*/ 483325 w 483325"/>
                <a:gd name="connsiteY3" fmla="*/ 575923 h 59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325" h="596979">
                  <a:moveTo>
                    <a:pt x="0" y="14220"/>
                  </a:moveTo>
                  <a:cubicBezTo>
                    <a:pt x="79465" y="-3197"/>
                    <a:pt x="158931" y="-20614"/>
                    <a:pt x="195942" y="66472"/>
                  </a:cubicBezTo>
                  <a:cubicBezTo>
                    <a:pt x="232953" y="153558"/>
                    <a:pt x="174171" y="451826"/>
                    <a:pt x="222068" y="536734"/>
                  </a:cubicBezTo>
                  <a:cubicBezTo>
                    <a:pt x="269965" y="621642"/>
                    <a:pt x="376645" y="598782"/>
                    <a:pt x="483325" y="575923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5400810" y="6648994"/>
              <a:ext cx="1536342" cy="165667"/>
            </a:xfrm>
            <a:custGeom>
              <a:avLst/>
              <a:gdLst>
                <a:gd name="connsiteX0" fmla="*/ 33339 w 1536342"/>
                <a:gd name="connsiteY0" fmla="*/ 0 h 165667"/>
                <a:gd name="connsiteX1" fmla="*/ 163967 w 1536342"/>
                <a:gd name="connsiteY1" fmla="*/ 130629 h 165667"/>
                <a:gd name="connsiteX2" fmla="*/ 1313499 w 1536342"/>
                <a:gd name="connsiteY2" fmla="*/ 156755 h 165667"/>
                <a:gd name="connsiteX3" fmla="*/ 1535567 w 1536342"/>
                <a:gd name="connsiteY3" fmla="*/ 0 h 1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6342" h="165667">
                  <a:moveTo>
                    <a:pt x="33339" y="0"/>
                  </a:moveTo>
                  <a:cubicBezTo>
                    <a:pt x="-8027" y="52251"/>
                    <a:pt x="-49393" y="104503"/>
                    <a:pt x="163967" y="130629"/>
                  </a:cubicBezTo>
                  <a:cubicBezTo>
                    <a:pt x="377327" y="156755"/>
                    <a:pt x="1084899" y="178527"/>
                    <a:pt x="1313499" y="156755"/>
                  </a:cubicBezTo>
                  <a:cubicBezTo>
                    <a:pt x="1542099" y="134983"/>
                    <a:pt x="1538833" y="67491"/>
                    <a:pt x="153556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963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04800"/>
            <a:ext cx="11940988" cy="68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fa-IR" sz="3600" dirty="0"/>
              <a:t>Find Patterns Having a From a-conditional Database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6839682" y="1723817"/>
            <a:ext cx="3519891" cy="8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a-Conditional </a:t>
            </a:r>
            <a:r>
              <a:rPr lang="en-US" altLang="fa-IR" sz="2200" b="1" dirty="0">
                <a:latin typeface="Times New Roman" pitchFamily="18" charset="0"/>
              </a:rPr>
              <a:t>pattern base: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cbdf:1, ecdf:1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52601" y="1600201"/>
            <a:ext cx="5422531" cy="3790873"/>
            <a:chOff x="2590800" y="3023788"/>
            <a:chExt cx="5422531" cy="3790873"/>
          </a:xfrm>
        </p:grpSpPr>
        <p:grpSp>
          <p:nvGrpSpPr>
            <p:cNvPr id="44" name="Group 3"/>
            <p:cNvGrpSpPr>
              <a:grpSpLocks/>
            </p:cNvGrpSpPr>
            <p:nvPr/>
          </p:nvGrpSpPr>
          <p:grpSpPr bwMode="auto">
            <a:xfrm>
              <a:off x="2590800" y="3023788"/>
              <a:ext cx="4570546" cy="3614459"/>
              <a:chOff x="2496" y="1772"/>
              <a:chExt cx="2920" cy="2212"/>
            </a:xfrm>
          </p:grpSpPr>
          <p:sp>
            <p:nvSpPr>
              <p:cNvPr id="66" name="Text Box 4"/>
              <p:cNvSpPr txBox="1">
                <a:spLocks noChangeArrowheads="1"/>
              </p:cNvSpPr>
              <p:nvPr/>
            </p:nvSpPr>
            <p:spPr bwMode="auto">
              <a:xfrm>
                <a:off x="4796" y="1772"/>
                <a:ext cx="282" cy="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4508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68" name="Text Box 6"/>
              <p:cNvSpPr txBox="1">
                <a:spLocks noChangeArrowheads="1"/>
              </p:cNvSpPr>
              <p:nvPr/>
            </p:nvSpPr>
            <p:spPr bwMode="auto">
              <a:xfrm>
                <a:off x="5084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e:2</a:t>
                </a:r>
              </a:p>
            </p:txBody>
          </p:sp>
          <p:sp>
            <p:nvSpPr>
              <p:cNvPr id="69" name="Text Box 7"/>
              <p:cNvSpPr txBox="1">
                <a:spLocks noChangeArrowheads="1"/>
              </p:cNvSpPr>
              <p:nvPr/>
            </p:nvSpPr>
            <p:spPr bwMode="auto">
              <a:xfrm>
                <a:off x="5080" y="2588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70" name="Text Box 8"/>
              <p:cNvSpPr txBox="1">
                <a:spLocks noChangeArrowheads="1"/>
              </p:cNvSpPr>
              <p:nvPr/>
            </p:nvSpPr>
            <p:spPr bwMode="auto">
              <a:xfrm>
                <a:off x="5080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d:1</a:t>
                </a:r>
              </a:p>
            </p:txBody>
          </p:sp>
          <p:cxnSp>
            <p:nvCxnSpPr>
              <p:cNvPr id="71" name="AutoShape 9"/>
              <p:cNvCxnSpPr>
                <a:cxnSpLocks noChangeShapeType="1"/>
                <a:stCxn id="68" idx="2"/>
                <a:endCxn id="69" idx="0"/>
              </p:cNvCxnSpPr>
              <p:nvPr/>
            </p:nvCxnSpPr>
            <p:spPr bwMode="auto">
              <a:xfrm>
                <a:off x="5248" y="2458"/>
                <a:ext cx="1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AutoShape 10"/>
              <p:cNvCxnSpPr>
                <a:cxnSpLocks noChangeShapeType="1"/>
                <a:stCxn id="69" idx="2"/>
                <a:endCxn id="70" idx="0"/>
              </p:cNvCxnSpPr>
              <p:nvPr/>
            </p:nvCxnSpPr>
            <p:spPr bwMode="auto">
              <a:xfrm>
                <a:off x="5249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AutoShape 11"/>
              <p:cNvCxnSpPr>
                <a:cxnSpLocks noChangeShapeType="1"/>
                <a:stCxn id="66" idx="2"/>
                <a:endCxn id="68" idx="0"/>
              </p:cNvCxnSpPr>
              <p:nvPr/>
            </p:nvCxnSpPr>
            <p:spPr bwMode="auto">
              <a:xfrm>
                <a:off x="4935" y="2026"/>
                <a:ext cx="313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AutoShape 12"/>
              <p:cNvCxnSpPr>
                <a:cxnSpLocks noChangeShapeType="1"/>
                <a:stCxn id="66" idx="2"/>
                <a:endCxn id="67" idx="0"/>
              </p:cNvCxnSpPr>
              <p:nvPr/>
            </p:nvCxnSpPr>
            <p:spPr bwMode="auto">
              <a:xfrm flipH="1">
                <a:off x="4659" y="2026"/>
                <a:ext cx="276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Text Box 13"/>
              <p:cNvSpPr txBox="1">
                <a:spLocks noChangeArrowheads="1"/>
              </p:cNvSpPr>
              <p:nvPr/>
            </p:nvSpPr>
            <p:spPr bwMode="auto">
              <a:xfrm>
                <a:off x="5100" y="3354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76" name="Text Box 14"/>
              <p:cNvSpPr txBox="1">
                <a:spLocks noChangeArrowheads="1"/>
              </p:cNvSpPr>
              <p:nvPr/>
            </p:nvSpPr>
            <p:spPr bwMode="auto">
              <a:xfrm>
                <a:off x="4321" y="2588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b:2</a:t>
                </a:r>
              </a:p>
            </p:txBody>
          </p:sp>
          <p:cxnSp>
            <p:nvCxnSpPr>
              <p:cNvPr id="77" name="AutoShape 15"/>
              <p:cNvCxnSpPr>
                <a:cxnSpLocks noChangeShapeType="1"/>
                <a:stCxn id="67" idx="2"/>
                <a:endCxn id="76" idx="0"/>
              </p:cNvCxnSpPr>
              <p:nvPr/>
            </p:nvCxnSpPr>
            <p:spPr bwMode="auto">
              <a:xfrm flipH="1">
                <a:off x="4485" y="2458"/>
                <a:ext cx="174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8" name="Text Box 17"/>
              <p:cNvSpPr txBox="1">
                <a:spLocks noChangeArrowheads="1"/>
              </p:cNvSpPr>
              <p:nvPr/>
            </p:nvSpPr>
            <p:spPr bwMode="auto">
              <a:xfrm>
                <a:off x="4315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d:2</a:t>
                </a:r>
              </a:p>
            </p:txBody>
          </p:sp>
          <p:sp>
            <p:nvSpPr>
              <p:cNvPr id="79" name="Text Box 18"/>
              <p:cNvSpPr txBox="1">
                <a:spLocks noChangeArrowheads="1"/>
              </p:cNvSpPr>
              <p:nvPr/>
            </p:nvSpPr>
            <p:spPr bwMode="auto">
              <a:xfrm>
                <a:off x="4556" y="3356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g:1</a:t>
                </a:r>
              </a:p>
            </p:txBody>
          </p:sp>
          <p:sp>
            <p:nvSpPr>
              <p:cNvPr id="80" name="Text Box 19"/>
              <p:cNvSpPr txBox="1">
                <a:spLocks noChangeArrowheads="1"/>
              </p:cNvSpPr>
              <p:nvPr/>
            </p:nvSpPr>
            <p:spPr bwMode="auto">
              <a:xfrm>
                <a:off x="4130" y="3356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81" name="Text Box 20"/>
              <p:cNvSpPr txBox="1">
                <a:spLocks noChangeArrowheads="1"/>
              </p:cNvSpPr>
              <p:nvPr/>
            </p:nvSpPr>
            <p:spPr bwMode="auto">
              <a:xfrm>
                <a:off x="4148" y="3739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a:1</a:t>
                </a:r>
              </a:p>
            </p:txBody>
          </p:sp>
          <p:cxnSp>
            <p:nvCxnSpPr>
              <p:cNvPr id="82" name="AutoShape 21"/>
              <p:cNvCxnSpPr>
                <a:cxnSpLocks noChangeShapeType="1"/>
                <a:stCxn id="76" idx="2"/>
                <a:endCxn id="78" idx="0"/>
              </p:cNvCxnSpPr>
              <p:nvPr/>
            </p:nvCxnSpPr>
            <p:spPr bwMode="auto">
              <a:xfrm>
                <a:off x="4485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AutoShape 22"/>
              <p:cNvCxnSpPr>
                <a:cxnSpLocks noChangeShapeType="1"/>
                <a:stCxn id="78" idx="2"/>
                <a:endCxn id="80" idx="0"/>
              </p:cNvCxnSpPr>
              <p:nvPr/>
            </p:nvCxnSpPr>
            <p:spPr bwMode="auto">
              <a:xfrm flipH="1">
                <a:off x="4317" y="3226"/>
                <a:ext cx="168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AutoShape 23"/>
              <p:cNvCxnSpPr>
                <a:cxnSpLocks noChangeShapeType="1"/>
                <a:stCxn id="78" idx="2"/>
                <a:endCxn id="79" idx="0"/>
              </p:cNvCxnSpPr>
              <p:nvPr/>
            </p:nvCxnSpPr>
            <p:spPr bwMode="auto">
              <a:xfrm>
                <a:off x="4485" y="3226"/>
                <a:ext cx="24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AutoShape 24"/>
              <p:cNvCxnSpPr>
                <a:cxnSpLocks noChangeShapeType="1"/>
                <a:stCxn id="80" idx="2"/>
                <a:endCxn id="81" idx="0"/>
              </p:cNvCxnSpPr>
              <p:nvPr/>
            </p:nvCxnSpPr>
            <p:spPr bwMode="auto">
              <a:xfrm>
                <a:off x="4317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6" name="Text Box 25"/>
              <p:cNvSpPr txBox="1">
                <a:spLocks noChangeArrowheads="1"/>
              </p:cNvSpPr>
              <p:nvPr/>
            </p:nvSpPr>
            <p:spPr bwMode="auto">
              <a:xfrm>
                <a:off x="4590" y="3739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cxnSp>
            <p:nvCxnSpPr>
              <p:cNvPr id="87" name="AutoShape 26"/>
              <p:cNvCxnSpPr>
                <a:cxnSpLocks noChangeShapeType="1"/>
                <a:stCxn id="79" idx="2"/>
                <a:endCxn id="86" idx="0"/>
              </p:cNvCxnSpPr>
              <p:nvPr/>
            </p:nvCxnSpPr>
            <p:spPr bwMode="auto">
              <a:xfrm>
                <a:off x="4725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8" name="Text Box 27"/>
              <p:cNvSpPr txBox="1">
                <a:spLocks noChangeArrowheads="1"/>
              </p:cNvSpPr>
              <p:nvPr/>
            </p:nvSpPr>
            <p:spPr bwMode="auto">
              <a:xfrm>
                <a:off x="2496" y="1935"/>
                <a:ext cx="1632" cy="1752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dirty="0">
                    <a:latin typeface="Times New Roman" pitchFamily="18" charset="0"/>
                  </a:rPr>
                  <a:t>Header Table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a-IR" sz="2000" b="1" dirty="0">
                  <a:latin typeface="Times New Roman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i="1" u="sng" dirty="0">
                    <a:latin typeface="Times New Roman" pitchFamily="18" charset="0"/>
                  </a:rPr>
                  <a:t>Item  frequency  head 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e(-30)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c(-20)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b(0)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d(10)	3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g(20)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f(30)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a(40)	2</a:t>
                </a:r>
                <a:endParaRPr lang="en-US" altLang="fa-IR" sz="2000" dirty="0">
                  <a:latin typeface="Times New Roman" pitchFamily="18" charset="0"/>
                </a:endParaRPr>
              </a:p>
            </p:txBody>
          </p:sp>
        </p:grp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6635420" y="6248116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7487405" y="5027918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g:1</a:t>
              </a: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7459231" y="5653748"/>
              <a:ext cx="468011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48" name="AutoShape 26"/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7751933" y="5442959"/>
              <a:ext cx="0" cy="21895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/>
            <p:cNvCxnSpPr>
              <a:stCxn id="69" idx="3"/>
              <a:endCxn id="46" idx="0"/>
            </p:cNvCxnSpPr>
            <p:nvPr/>
          </p:nvCxnSpPr>
          <p:spPr bwMode="auto">
            <a:xfrm>
              <a:off x="7147259" y="4557319"/>
              <a:ext cx="603109" cy="47059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stCxn id="70" idx="2"/>
              <a:endCxn id="75" idx="0"/>
            </p:cNvCxnSpPr>
            <p:nvPr/>
          </p:nvCxnSpPr>
          <p:spPr bwMode="auto">
            <a:xfrm>
              <a:off x="6898383" y="5383318"/>
              <a:ext cx="2348" cy="22549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50"/>
            <p:cNvCxnSpPr>
              <a:stCxn id="75" idx="2"/>
              <a:endCxn id="45" idx="0"/>
            </p:cNvCxnSpPr>
            <p:nvPr/>
          </p:nvCxnSpPr>
          <p:spPr bwMode="auto">
            <a:xfrm flipH="1">
              <a:off x="6898383" y="6009148"/>
              <a:ext cx="2348" cy="2389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Freeform 51"/>
            <p:cNvSpPr/>
            <p:nvPr/>
          </p:nvSpPr>
          <p:spPr bwMode="auto">
            <a:xfrm>
              <a:off x="4676503" y="3918857"/>
              <a:ext cx="1946366" cy="378823"/>
            </a:xfrm>
            <a:custGeom>
              <a:avLst/>
              <a:gdLst>
                <a:gd name="connsiteX0" fmla="*/ 0 w 1946366"/>
                <a:gd name="connsiteY0" fmla="*/ 378823 h 378823"/>
                <a:gd name="connsiteX1" fmla="*/ 1685108 w 1946366"/>
                <a:gd name="connsiteY1" fmla="*/ 365760 h 378823"/>
                <a:gd name="connsiteX2" fmla="*/ 1711234 w 1946366"/>
                <a:gd name="connsiteY2" fmla="*/ 156754 h 378823"/>
                <a:gd name="connsiteX3" fmla="*/ 1946366 w 1946366"/>
                <a:gd name="connsiteY3" fmla="*/ 0 h 37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366" h="378823">
                  <a:moveTo>
                    <a:pt x="0" y="378823"/>
                  </a:moveTo>
                  <a:lnTo>
                    <a:pt x="1685108" y="365760"/>
                  </a:lnTo>
                  <a:cubicBezTo>
                    <a:pt x="1970314" y="328749"/>
                    <a:pt x="1667691" y="217714"/>
                    <a:pt x="1711234" y="156754"/>
                  </a:cubicBezTo>
                  <a:cubicBezTo>
                    <a:pt x="1754777" y="95794"/>
                    <a:pt x="1850571" y="47897"/>
                    <a:pt x="1946366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4702629" y="3905791"/>
              <a:ext cx="1045028" cy="691618"/>
            </a:xfrm>
            <a:custGeom>
              <a:avLst/>
              <a:gdLst>
                <a:gd name="connsiteX0" fmla="*/ 0 w 1045028"/>
                <a:gd name="connsiteY0" fmla="*/ 640083 h 691618"/>
                <a:gd name="connsiteX1" fmla="*/ 509451 w 1045028"/>
                <a:gd name="connsiteY1" fmla="*/ 640083 h 691618"/>
                <a:gd name="connsiteX2" fmla="*/ 653142 w 1045028"/>
                <a:gd name="connsiteY2" fmla="*/ 104506 h 691618"/>
                <a:gd name="connsiteX3" fmla="*/ 1045028 w 1045028"/>
                <a:gd name="connsiteY3" fmla="*/ 3 h 691618"/>
                <a:gd name="connsiteX4" fmla="*/ 1045028 w 1045028"/>
                <a:gd name="connsiteY4" fmla="*/ 3 h 6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028" h="691618">
                  <a:moveTo>
                    <a:pt x="0" y="640083"/>
                  </a:moveTo>
                  <a:cubicBezTo>
                    <a:pt x="200297" y="684714"/>
                    <a:pt x="400594" y="729346"/>
                    <a:pt x="509451" y="640083"/>
                  </a:cubicBezTo>
                  <a:cubicBezTo>
                    <a:pt x="618308" y="550820"/>
                    <a:pt x="563879" y="211186"/>
                    <a:pt x="653142" y="104506"/>
                  </a:cubicBezTo>
                  <a:cubicBezTo>
                    <a:pt x="742405" y="-2174"/>
                    <a:pt x="1045028" y="3"/>
                    <a:pt x="1045028" y="3"/>
                  </a:cubicBezTo>
                  <a:lnTo>
                    <a:pt x="1045028" y="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6244046" y="3885906"/>
              <a:ext cx="391885" cy="772732"/>
            </a:xfrm>
            <a:custGeom>
              <a:avLst/>
              <a:gdLst>
                <a:gd name="connsiteX0" fmla="*/ 0 w 391885"/>
                <a:gd name="connsiteY0" fmla="*/ 59077 h 772732"/>
                <a:gd name="connsiteX1" fmla="*/ 104503 w 391885"/>
                <a:gd name="connsiteY1" fmla="*/ 59077 h 772732"/>
                <a:gd name="connsiteX2" fmla="*/ 130628 w 391885"/>
                <a:gd name="connsiteY2" fmla="*/ 673031 h 772732"/>
                <a:gd name="connsiteX3" fmla="*/ 391885 w 391885"/>
                <a:gd name="connsiteY3" fmla="*/ 764471 h 77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" h="772732">
                  <a:moveTo>
                    <a:pt x="0" y="59077"/>
                  </a:moveTo>
                  <a:cubicBezTo>
                    <a:pt x="41366" y="7914"/>
                    <a:pt x="82732" y="-43249"/>
                    <a:pt x="104503" y="59077"/>
                  </a:cubicBezTo>
                  <a:cubicBezTo>
                    <a:pt x="126274" y="161403"/>
                    <a:pt x="82731" y="555465"/>
                    <a:pt x="130628" y="673031"/>
                  </a:cubicBezTo>
                  <a:cubicBezTo>
                    <a:pt x="178525" y="790597"/>
                    <a:pt x="285205" y="777534"/>
                    <a:pt x="391885" y="76447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4728754" y="4585063"/>
              <a:ext cx="718457" cy="288146"/>
            </a:xfrm>
            <a:custGeom>
              <a:avLst/>
              <a:gdLst>
                <a:gd name="connsiteX0" fmla="*/ 0 w 718457"/>
                <a:gd name="connsiteY0" fmla="*/ 274320 h 288146"/>
                <a:gd name="connsiteX1" fmla="*/ 352697 w 718457"/>
                <a:gd name="connsiteY1" fmla="*/ 274320 h 288146"/>
                <a:gd name="connsiteX2" fmla="*/ 483326 w 718457"/>
                <a:gd name="connsiteY2" fmla="*/ 130628 h 288146"/>
                <a:gd name="connsiteX3" fmla="*/ 718457 w 718457"/>
                <a:gd name="connsiteY3" fmla="*/ 0 h 2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457" h="288146">
                  <a:moveTo>
                    <a:pt x="0" y="274320"/>
                  </a:moveTo>
                  <a:cubicBezTo>
                    <a:pt x="136071" y="286294"/>
                    <a:pt x="272143" y="298269"/>
                    <a:pt x="352697" y="274320"/>
                  </a:cubicBezTo>
                  <a:cubicBezTo>
                    <a:pt x="433251" y="250371"/>
                    <a:pt x="422366" y="176348"/>
                    <a:pt x="483326" y="130628"/>
                  </a:cubicBezTo>
                  <a:cubicBezTo>
                    <a:pt x="544286" y="84908"/>
                    <a:pt x="631371" y="42454"/>
                    <a:pt x="71845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767943" y="5055797"/>
              <a:ext cx="666206" cy="210503"/>
            </a:xfrm>
            <a:custGeom>
              <a:avLst/>
              <a:gdLst>
                <a:gd name="connsiteX0" fmla="*/ 0 w 666206"/>
                <a:gd name="connsiteY0" fmla="*/ 25654 h 210503"/>
                <a:gd name="connsiteX1" fmla="*/ 444137 w 666206"/>
                <a:gd name="connsiteY1" fmla="*/ 12592 h 210503"/>
                <a:gd name="connsiteX2" fmla="*/ 496388 w 666206"/>
                <a:gd name="connsiteY2" fmla="*/ 182409 h 210503"/>
                <a:gd name="connsiteX3" fmla="*/ 666206 w 666206"/>
                <a:gd name="connsiteY3" fmla="*/ 208534 h 2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6" h="210503">
                  <a:moveTo>
                    <a:pt x="0" y="25654"/>
                  </a:moveTo>
                  <a:cubicBezTo>
                    <a:pt x="180703" y="6060"/>
                    <a:pt x="361406" y="-13534"/>
                    <a:pt x="444137" y="12592"/>
                  </a:cubicBezTo>
                  <a:cubicBezTo>
                    <a:pt x="526868" y="38718"/>
                    <a:pt x="459377" y="149752"/>
                    <a:pt x="496388" y="182409"/>
                  </a:cubicBezTo>
                  <a:cubicBezTo>
                    <a:pt x="533399" y="215066"/>
                    <a:pt x="599802" y="211800"/>
                    <a:pt x="666206" y="20853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ahoma" panose="020B0604030504040204" pitchFamily="34" charset="0"/>
              </a:endParaRPr>
            </a:p>
          </p:txBody>
        </p:sp>
        <p:cxnSp>
          <p:nvCxnSpPr>
            <p:cNvPr id="57" name="Straight Arrow Connector 56"/>
            <p:cNvCxnSpPr>
              <a:stCxn id="78" idx="3"/>
              <a:endCxn id="70" idx="1"/>
            </p:cNvCxnSpPr>
            <p:nvPr/>
          </p:nvCxnSpPr>
          <p:spPr bwMode="auto">
            <a:xfrm>
              <a:off x="5963926" y="5183150"/>
              <a:ext cx="67149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Freeform 57"/>
            <p:cNvSpPr/>
            <p:nvPr/>
          </p:nvSpPr>
          <p:spPr bwMode="auto">
            <a:xfrm>
              <a:off x="4702629" y="5285159"/>
              <a:ext cx="1214845" cy="357995"/>
            </a:xfrm>
            <a:custGeom>
              <a:avLst/>
              <a:gdLst>
                <a:gd name="connsiteX0" fmla="*/ 0 w 1214845"/>
                <a:gd name="connsiteY0" fmla="*/ 31424 h 357995"/>
                <a:gd name="connsiteX1" fmla="*/ 522514 w 1214845"/>
                <a:gd name="connsiteY1" fmla="*/ 31424 h 357995"/>
                <a:gd name="connsiteX2" fmla="*/ 1214845 w 1214845"/>
                <a:gd name="connsiteY2" fmla="*/ 357995 h 35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845" h="357995">
                  <a:moveTo>
                    <a:pt x="0" y="31424"/>
                  </a:moveTo>
                  <a:cubicBezTo>
                    <a:pt x="160020" y="4209"/>
                    <a:pt x="320040" y="-23005"/>
                    <a:pt x="522514" y="31424"/>
                  </a:cubicBezTo>
                  <a:cubicBezTo>
                    <a:pt x="724988" y="85853"/>
                    <a:pt x="969916" y="221924"/>
                    <a:pt x="1214845" y="3579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6335486" y="5290457"/>
              <a:ext cx="1136468" cy="567752"/>
            </a:xfrm>
            <a:custGeom>
              <a:avLst/>
              <a:gdLst>
                <a:gd name="connsiteX0" fmla="*/ 0 w 1136468"/>
                <a:gd name="connsiteY0" fmla="*/ 522514 h 567752"/>
                <a:gd name="connsiteX1" fmla="*/ 169817 w 1136468"/>
                <a:gd name="connsiteY1" fmla="*/ 548640 h 567752"/>
                <a:gd name="connsiteX2" fmla="*/ 274320 w 1136468"/>
                <a:gd name="connsiteY2" fmla="*/ 274320 h 567752"/>
                <a:gd name="connsiteX3" fmla="*/ 927463 w 1136468"/>
                <a:gd name="connsiteY3" fmla="*/ 222069 h 567752"/>
                <a:gd name="connsiteX4" fmla="*/ 1136468 w 1136468"/>
                <a:gd name="connsiteY4" fmla="*/ 0 h 56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68" h="567752">
                  <a:moveTo>
                    <a:pt x="0" y="522514"/>
                  </a:moveTo>
                  <a:cubicBezTo>
                    <a:pt x="62048" y="556260"/>
                    <a:pt x="124097" y="590006"/>
                    <a:pt x="169817" y="548640"/>
                  </a:cubicBezTo>
                  <a:cubicBezTo>
                    <a:pt x="215537" y="507274"/>
                    <a:pt x="148046" y="328748"/>
                    <a:pt x="274320" y="274320"/>
                  </a:cubicBezTo>
                  <a:cubicBezTo>
                    <a:pt x="400594" y="219892"/>
                    <a:pt x="783772" y="267789"/>
                    <a:pt x="927463" y="222069"/>
                  </a:cubicBezTo>
                  <a:cubicBezTo>
                    <a:pt x="1071154" y="176349"/>
                    <a:pt x="1103811" y="88174"/>
                    <a:pt x="1136468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4702629" y="5647912"/>
              <a:ext cx="496388" cy="275573"/>
            </a:xfrm>
            <a:custGeom>
              <a:avLst/>
              <a:gdLst>
                <a:gd name="connsiteX0" fmla="*/ 0 w 496388"/>
                <a:gd name="connsiteY0" fmla="*/ 21368 h 275573"/>
                <a:gd name="connsiteX1" fmla="*/ 261257 w 496388"/>
                <a:gd name="connsiteY1" fmla="*/ 21368 h 275573"/>
                <a:gd name="connsiteX2" fmla="*/ 274320 w 496388"/>
                <a:gd name="connsiteY2" fmla="*/ 243437 h 275573"/>
                <a:gd name="connsiteX3" fmla="*/ 496388 w 496388"/>
                <a:gd name="connsiteY3" fmla="*/ 269562 h 27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388" h="275573">
                  <a:moveTo>
                    <a:pt x="0" y="21368"/>
                  </a:moveTo>
                  <a:cubicBezTo>
                    <a:pt x="107768" y="2862"/>
                    <a:pt x="215537" y="-15644"/>
                    <a:pt x="261257" y="21368"/>
                  </a:cubicBezTo>
                  <a:cubicBezTo>
                    <a:pt x="306977" y="58380"/>
                    <a:pt x="235132" y="202071"/>
                    <a:pt x="274320" y="243437"/>
                  </a:cubicBezTo>
                  <a:cubicBezTo>
                    <a:pt x="313509" y="284803"/>
                    <a:pt x="404948" y="277182"/>
                    <a:pt x="496388" y="269562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5617029" y="5852160"/>
              <a:ext cx="352697" cy="404949"/>
            </a:xfrm>
            <a:custGeom>
              <a:avLst/>
              <a:gdLst>
                <a:gd name="connsiteX0" fmla="*/ 0 w 352697"/>
                <a:gd name="connsiteY0" fmla="*/ 0 h 404949"/>
                <a:gd name="connsiteX1" fmla="*/ 352697 w 352697"/>
                <a:gd name="connsiteY1" fmla="*/ 404949 h 4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697" h="404949">
                  <a:moveTo>
                    <a:pt x="0" y="0"/>
                  </a:moveTo>
                  <a:lnTo>
                    <a:pt x="352697" y="404949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244046" y="5917474"/>
              <a:ext cx="404948" cy="339635"/>
            </a:xfrm>
            <a:custGeom>
              <a:avLst/>
              <a:gdLst>
                <a:gd name="connsiteX0" fmla="*/ 0 w 404948"/>
                <a:gd name="connsiteY0" fmla="*/ 339635 h 339635"/>
                <a:gd name="connsiteX1" fmla="*/ 404948 w 404948"/>
                <a:gd name="connsiteY1" fmla="*/ 0 h 3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948" h="339635">
                  <a:moveTo>
                    <a:pt x="0" y="339635"/>
                  </a:moveTo>
                  <a:lnTo>
                    <a:pt x="404948" y="0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3" name="Straight Arrow Connector 62"/>
            <p:cNvCxnSpPr>
              <a:stCxn id="75" idx="3"/>
              <a:endCxn id="47" idx="1"/>
            </p:cNvCxnSpPr>
            <p:nvPr/>
          </p:nvCxnSpPr>
          <p:spPr bwMode="auto">
            <a:xfrm>
              <a:off x="7134736" y="5808980"/>
              <a:ext cx="324495" cy="449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Freeform 63"/>
            <p:cNvSpPr/>
            <p:nvPr/>
          </p:nvSpPr>
          <p:spPr bwMode="auto">
            <a:xfrm>
              <a:off x="4702629" y="5916317"/>
              <a:ext cx="483325" cy="596979"/>
            </a:xfrm>
            <a:custGeom>
              <a:avLst/>
              <a:gdLst>
                <a:gd name="connsiteX0" fmla="*/ 0 w 483325"/>
                <a:gd name="connsiteY0" fmla="*/ 14220 h 596979"/>
                <a:gd name="connsiteX1" fmla="*/ 195942 w 483325"/>
                <a:gd name="connsiteY1" fmla="*/ 66472 h 596979"/>
                <a:gd name="connsiteX2" fmla="*/ 222068 w 483325"/>
                <a:gd name="connsiteY2" fmla="*/ 536734 h 596979"/>
                <a:gd name="connsiteX3" fmla="*/ 483325 w 483325"/>
                <a:gd name="connsiteY3" fmla="*/ 575923 h 59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325" h="596979">
                  <a:moveTo>
                    <a:pt x="0" y="14220"/>
                  </a:moveTo>
                  <a:cubicBezTo>
                    <a:pt x="79465" y="-3197"/>
                    <a:pt x="158931" y="-20614"/>
                    <a:pt x="195942" y="66472"/>
                  </a:cubicBezTo>
                  <a:cubicBezTo>
                    <a:pt x="232953" y="153558"/>
                    <a:pt x="174171" y="451826"/>
                    <a:pt x="222068" y="536734"/>
                  </a:cubicBezTo>
                  <a:cubicBezTo>
                    <a:pt x="269965" y="621642"/>
                    <a:pt x="376645" y="598782"/>
                    <a:pt x="483325" y="575923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5400810" y="6648994"/>
              <a:ext cx="1536342" cy="165667"/>
            </a:xfrm>
            <a:custGeom>
              <a:avLst/>
              <a:gdLst>
                <a:gd name="connsiteX0" fmla="*/ 33339 w 1536342"/>
                <a:gd name="connsiteY0" fmla="*/ 0 h 165667"/>
                <a:gd name="connsiteX1" fmla="*/ 163967 w 1536342"/>
                <a:gd name="connsiteY1" fmla="*/ 130629 h 165667"/>
                <a:gd name="connsiteX2" fmla="*/ 1313499 w 1536342"/>
                <a:gd name="connsiteY2" fmla="*/ 156755 h 165667"/>
                <a:gd name="connsiteX3" fmla="*/ 1535567 w 1536342"/>
                <a:gd name="connsiteY3" fmla="*/ 0 h 1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6342" h="165667">
                  <a:moveTo>
                    <a:pt x="33339" y="0"/>
                  </a:moveTo>
                  <a:cubicBezTo>
                    <a:pt x="-8027" y="52251"/>
                    <a:pt x="-49393" y="104503"/>
                    <a:pt x="163967" y="130629"/>
                  </a:cubicBezTo>
                  <a:cubicBezTo>
                    <a:pt x="377327" y="156755"/>
                    <a:pt x="1084899" y="178527"/>
                    <a:pt x="1313499" y="156755"/>
                  </a:cubicBezTo>
                  <a:cubicBezTo>
                    <a:pt x="1542099" y="134983"/>
                    <a:pt x="1538833" y="67491"/>
                    <a:pt x="153556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 bwMode="auto">
          <a:xfrm flipH="1">
            <a:off x="7021287" y="2209801"/>
            <a:ext cx="153845" cy="3850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 flipH="1">
            <a:off x="7786344" y="2209801"/>
            <a:ext cx="153845" cy="38502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8623765" y="2133161"/>
            <a:ext cx="1021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sz="2200" b="1" i="1" dirty="0">
                <a:latin typeface="Times New Roman" pitchFamily="18" charset="0"/>
                <a:sym typeface="Symbol" panose="05050102010706020507" pitchFamily="18" charset="2"/>
              </a:rPr>
              <a:t>cdf:2</a:t>
            </a:r>
            <a:endParaRPr lang="en-US" sz="2200" b="1" i="1" dirty="0">
              <a:latin typeface="Times New Roman" pitchFamily="18" charset="0"/>
            </a:endParaRPr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7455110" y="2849267"/>
            <a:ext cx="252709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Frequent patterns:</a:t>
            </a:r>
            <a:endParaRPr lang="en-US" altLang="fa-IR" sz="2000" b="1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u="sng" dirty="0" err="1">
                <a:latin typeface="Times New Roman" pitchFamily="18" charset="0"/>
              </a:rPr>
              <a:t>itemset</a:t>
            </a:r>
            <a:r>
              <a:rPr lang="en-US" altLang="fa-IR" sz="2000" b="1" i="1" u="sng" dirty="0">
                <a:latin typeface="Times New Roman" pitchFamily="18" charset="0"/>
              </a:rPr>
              <a:t>	Average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ac:2		10 </a:t>
            </a:r>
            <a:r>
              <a:rPr lang="en-US" altLang="fa-IR" sz="2000" b="1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</a:t>
            </a:r>
            <a:endParaRPr lang="en-US" altLang="fa-IR" sz="2000" b="1" i="1" dirty="0">
              <a:solidFill>
                <a:srgbClr val="FF0000"/>
              </a:solidFill>
              <a:latin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ad:2	25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af:2		35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acd:2	10 </a:t>
            </a:r>
            <a:r>
              <a:rPr lang="en-US" altLang="fa-IR" sz="2000" b="1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</a:t>
            </a:r>
            <a:endParaRPr lang="en-US" altLang="fa-IR" sz="2000" b="1" i="1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acf:2	16.7</a:t>
            </a:r>
            <a:r>
              <a:rPr lang="en-US" altLang="fa-IR" sz="2000" b="1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 </a:t>
            </a:r>
            <a:endParaRPr lang="en-US" altLang="fa-IR" sz="2000" b="1" i="1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adf:2	26.7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acdf:2	15</a:t>
            </a:r>
            <a:r>
              <a:rPr lang="en-US" altLang="fa-IR" sz="2000" b="1" i="1" dirty="0">
                <a:solidFill>
                  <a:srgbClr val="FF0000"/>
                </a:solidFill>
                <a:latin typeface="Times New Roman" pitchFamily="18" charset="0"/>
                <a:sym typeface="Symbol" panose="05050102010706020507" pitchFamily="18" charset="2"/>
              </a:rPr>
              <a:t> </a:t>
            </a:r>
            <a:endParaRPr lang="en-US" altLang="fa-IR" sz="2000" b="1" i="1" dirty="0">
              <a:latin typeface="Times New Roman" pitchFamily="18" charset="0"/>
            </a:endParaRPr>
          </a:p>
        </p:txBody>
      </p:sp>
      <p:sp>
        <p:nvSpPr>
          <p:cNvPr id="98" name="Text Box 42"/>
          <p:cNvSpPr txBox="1">
            <a:spLocks noChangeArrowheads="1"/>
          </p:cNvSpPr>
          <p:nvPr/>
        </p:nvSpPr>
        <p:spPr bwMode="auto">
          <a:xfrm>
            <a:off x="1676401" y="6311937"/>
            <a:ext cx="29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dirty="0">
                <a:solidFill>
                  <a:srgbClr val="FF0000"/>
                </a:solidFill>
              </a:rPr>
              <a:t>F-list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= e-c-b-d-g-f-a</a:t>
            </a:r>
          </a:p>
        </p:txBody>
      </p:sp>
    </p:spTree>
    <p:extLst>
      <p:ext uri="{BB962C8B-B14F-4D97-AF65-F5344CB8AC3E}">
        <p14:creationId xmlns:p14="http://schemas.microsoft.com/office/powerpoint/2010/main" val="41686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79699" y="317771"/>
            <a:ext cx="11435379" cy="68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fa-IR" sz="3600" dirty="0"/>
              <a:t>Find Patterns Having f From f-conditional Database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6839682" y="1723817"/>
            <a:ext cx="3519891" cy="8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f-Conditional </a:t>
            </a:r>
            <a:r>
              <a:rPr lang="en-US" altLang="fa-IR" sz="2200" b="1" dirty="0">
                <a:latin typeface="Times New Roman" pitchFamily="18" charset="0"/>
              </a:rPr>
              <a:t>pattern base: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cbd:1, cbdg:1, ecd:1, ecg:1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52601" y="1600201"/>
            <a:ext cx="5422531" cy="3790873"/>
            <a:chOff x="2590800" y="3023788"/>
            <a:chExt cx="5422531" cy="3790873"/>
          </a:xfrm>
        </p:grpSpPr>
        <p:grpSp>
          <p:nvGrpSpPr>
            <p:cNvPr id="44" name="Group 3"/>
            <p:cNvGrpSpPr>
              <a:grpSpLocks/>
            </p:cNvGrpSpPr>
            <p:nvPr/>
          </p:nvGrpSpPr>
          <p:grpSpPr bwMode="auto">
            <a:xfrm>
              <a:off x="2590800" y="3023788"/>
              <a:ext cx="4570546" cy="3614459"/>
              <a:chOff x="2496" y="1772"/>
              <a:chExt cx="2920" cy="2212"/>
            </a:xfrm>
          </p:grpSpPr>
          <p:sp>
            <p:nvSpPr>
              <p:cNvPr id="66" name="Text Box 4"/>
              <p:cNvSpPr txBox="1">
                <a:spLocks noChangeArrowheads="1"/>
              </p:cNvSpPr>
              <p:nvPr/>
            </p:nvSpPr>
            <p:spPr bwMode="auto">
              <a:xfrm>
                <a:off x="4796" y="1772"/>
                <a:ext cx="282" cy="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67" name="Text Box 5"/>
              <p:cNvSpPr txBox="1">
                <a:spLocks noChangeArrowheads="1"/>
              </p:cNvSpPr>
              <p:nvPr/>
            </p:nvSpPr>
            <p:spPr bwMode="auto">
              <a:xfrm>
                <a:off x="4508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68" name="Text Box 6"/>
              <p:cNvSpPr txBox="1">
                <a:spLocks noChangeArrowheads="1"/>
              </p:cNvSpPr>
              <p:nvPr/>
            </p:nvSpPr>
            <p:spPr bwMode="auto">
              <a:xfrm>
                <a:off x="5084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e:2</a:t>
                </a:r>
              </a:p>
            </p:txBody>
          </p:sp>
          <p:sp>
            <p:nvSpPr>
              <p:cNvPr id="69" name="Text Box 7"/>
              <p:cNvSpPr txBox="1">
                <a:spLocks noChangeArrowheads="1"/>
              </p:cNvSpPr>
              <p:nvPr/>
            </p:nvSpPr>
            <p:spPr bwMode="auto">
              <a:xfrm>
                <a:off x="5080" y="2588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70" name="Text Box 8"/>
              <p:cNvSpPr txBox="1">
                <a:spLocks noChangeArrowheads="1"/>
              </p:cNvSpPr>
              <p:nvPr/>
            </p:nvSpPr>
            <p:spPr bwMode="auto">
              <a:xfrm>
                <a:off x="5080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d:1</a:t>
                </a:r>
              </a:p>
            </p:txBody>
          </p:sp>
          <p:cxnSp>
            <p:nvCxnSpPr>
              <p:cNvPr id="71" name="AutoShape 9"/>
              <p:cNvCxnSpPr>
                <a:cxnSpLocks noChangeShapeType="1"/>
                <a:stCxn id="68" idx="2"/>
                <a:endCxn id="69" idx="0"/>
              </p:cNvCxnSpPr>
              <p:nvPr/>
            </p:nvCxnSpPr>
            <p:spPr bwMode="auto">
              <a:xfrm>
                <a:off x="5248" y="2458"/>
                <a:ext cx="1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" name="AutoShape 10"/>
              <p:cNvCxnSpPr>
                <a:cxnSpLocks noChangeShapeType="1"/>
                <a:stCxn id="69" idx="2"/>
                <a:endCxn id="70" idx="0"/>
              </p:cNvCxnSpPr>
              <p:nvPr/>
            </p:nvCxnSpPr>
            <p:spPr bwMode="auto">
              <a:xfrm>
                <a:off x="5249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" name="AutoShape 11"/>
              <p:cNvCxnSpPr>
                <a:cxnSpLocks noChangeShapeType="1"/>
                <a:stCxn id="66" idx="2"/>
                <a:endCxn id="68" idx="0"/>
              </p:cNvCxnSpPr>
              <p:nvPr/>
            </p:nvCxnSpPr>
            <p:spPr bwMode="auto">
              <a:xfrm>
                <a:off x="4935" y="2026"/>
                <a:ext cx="313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AutoShape 12"/>
              <p:cNvCxnSpPr>
                <a:cxnSpLocks noChangeShapeType="1"/>
                <a:stCxn id="66" idx="2"/>
                <a:endCxn id="67" idx="0"/>
              </p:cNvCxnSpPr>
              <p:nvPr/>
            </p:nvCxnSpPr>
            <p:spPr bwMode="auto">
              <a:xfrm flipH="1">
                <a:off x="4659" y="2026"/>
                <a:ext cx="276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5" name="Text Box 13"/>
              <p:cNvSpPr txBox="1">
                <a:spLocks noChangeArrowheads="1"/>
              </p:cNvSpPr>
              <p:nvPr/>
            </p:nvSpPr>
            <p:spPr bwMode="auto">
              <a:xfrm>
                <a:off x="5100" y="3354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76" name="Text Box 14"/>
              <p:cNvSpPr txBox="1">
                <a:spLocks noChangeArrowheads="1"/>
              </p:cNvSpPr>
              <p:nvPr/>
            </p:nvSpPr>
            <p:spPr bwMode="auto">
              <a:xfrm>
                <a:off x="4321" y="2588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b:2</a:t>
                </a:r>
              </a:p>
            </p:txBody>
          </p:sp>
          <p:cxnSp>
            <p:nvCxnSpPr>
              <p:cNvPr id="77" name="AutoShape 15"/>
              <p:cNvCxnSpPr>
                <a:cxnSpLocks noChangeShapeType="1"/>
                <a:stCxn id="67" idx="2"/>
                <a:endCxn id="76" idx="0"/>
              </p:cNvCxnSpPr>
              <p:nvPr/>
            </p:nvCxnSpPr>
            <p:spPr bwMode="auto">
              <a:xfrm flipH="1">
                <a:off x="4485" y="2458"/>
                <a:ext cx="174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8" name="Text Box 17"/>
              <p:cNvSpPr txBox="1">
                <a:spLocks noChangeArrowheads="1"/>
              </p:cNvSpPr>
              <p:nvPr/>
            </p:nvSpPr>
            <p:spPr bwMode="auto">
              <a:xfrm>
                <a:off x="4315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d:2</a:t>
                </a:r>
              </a:p>
            </p:txBody>
          </p:sp>
          <p:sp>
            <p:nvSpPr>
              <p:cNvPr id="79" name="Text Box 18"/>
              <p:cNvSpPr txBox="1">
                <a:spLocks noChangeArrowheads="1"/>
              </p:cNvSpPr>
              <p:nvPr/>
            </p:nvSpPr>
            <p:spPr bwMode="auto">
              <a:xfrm>
                <a:off x="4556" y="3356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g:1</a:t>
                </a:r>
              </a:p>
            </p:txBody>
          </p:sp>
          <p:sp>
            <p:nvSpPr>
              <p:cNvPr id="80" name="Text Box 19"/>
              <p:cNvSpPr txBox="1">
                <a:spLocks noChangeArrowheads="1"/>
              </p:cNvSpPr>
              <p:nvPr/>
            </p:nvSpPr>
            <p:spPr bwMode="auto">
              <a:xfrm>
                <a:off x="4130" y="3356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sp>
            <p:nvSpPr>
              <p:cNvPr id="81" name="Text Box 20"/>
              <p:cNvSpPr txBox="1">
                <a:spLocks noChangeArrowheads="1"/>
              </p:cNvSpPr>
              <p:nvPr/>
            </p:nvSpPr>
            <p:spPr bwMode="auto">
              <a:xfrm>
                <a:off x="4148" y="3739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a:1</a:t>
                </a:r>
              </a:p>
            </p:txBody>
          </p:sp>
          <p:cxnSp>
            <p:nvCxnSpPr>
              <p:cNvPr id="82" name="AutoShape 21"/>
              <p:cNvCxnSpPr>
                <a:cxnSpLocks noChangeShapeType="1"/>
                <a:stCxn id="76" idx="2"/>
                <a:endCxn id="78" idx="0"/>
              </p:cNvCxnSpPr>
              <p:nvPr/>
            </p:nvCxnSpPr>
            <p:spPr bwMode="auto">
              <a:xfrm>
                <a:off x="4485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AutoShape 22"/>
              <p:cNvCxnSpPr>
                <a:cxnSpLocks noChangeShapeType="1"/>
                <a:stCxn id="78" idx="2"/>
                <a:endCxn id="80" idx="0"/>
              </p:cNvCxnSpPr>
              <p:nvPr/>
            </p:nvCxnSpPr>
            <p:spPr bwMode="auto">
              <a:xfrm flipH="1">
                <a:off x="4317" y="3226"/>
                <a:ext cx="168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AutoShape 23"/>
              <p:cNvCxnSpPr>
                <a:cxnSpLocks noChangeShapeType="1"/>
                <a:stCxn id="78" idx="2"/>
                <a:endCxn id="79" idx="0"/>
              </p:cNvCxnSpPr>
              <p:nvPr/>
            </p:nvCxnSpPr>
            <p:spPr bwMode="auto">
              <a:xfrm>
                <a:off x="4485" y="3226"/>
                <a:ext cx="24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" name="AutoShape 24"/>
              <p:cNvCxnSpPr>
                <a:cxnSpLocks noChangeShapeType="1"/>
                <a:stCxn id="80" idx="2"/>
                <a:endCxn id="81" idx="0"/>
              </p:cNvCxnSpPr>
              <p:nvPr/>
            </p:nvCxnSpPr>
            <p:spPr bwMode="auto">
              <a:xfrm>
                <a:off x="4317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6" name="Text Box 25"/>
              <p:cNvSpPr txBox="1">
                <a:spLocks noChangeArrowheads="1"/>
              </p:cNvSpPr>
              <p:nvPr/>
            </p:nvSpPr>
            <p:spPr bwMode="auto">
              <a:xfrm>
                <a:off x="4590" y="3739"/>
                <a:ext cx="299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f:1</a:t>
                </a:r>
              </a:p>
            </p:txBody>
          </p:sp>
          <p:cxnSp>
            <p:nvCxnSpPr>
              <p:cNvPr id="87" name="AutoShape 26"/>
              <p:cNvCxnSpPr>
                <a:cxnSpLocks noChangeShapeType="1"/>
                <a:stCxn id="79" idx="2"/>
                <a:endCxn id="86" idx="0"/>
              </p:cNvCxnSpPr>
              <p:nvPr/>
            </p:nvCxnSpPr>
            <p:spPr bwMode="auto">
              <a:xfrm>
                <a:off x="4725" y="3610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8" name="Text Box 27"/>
              <p:cNvSpPr txBox="1">
                <a:spLocks noChangeArrowheads="1"/>
              </p:cNvSpPr>
              <p:nvPr/>
            </p:nvSpPr>
            <p:spPr bwMode="auto">
              <a:xfrm>
                <a:off x="2496" y="1935"/>
                <a:ext cx="1632" cy="1752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dirty="0">
                    <a:latin typeface="Times New Roman" pitchFamily="18" charset="0"/>
                  </a:rPr>
                  <a:t>Header Table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fa-IR" sz="2000" b="1" dirty="0">
                  <a:latin typeface="Times New Roman" pitchFamily="18" charset="0"/>
                </a:endParaRP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b="1" i="1" u="sng" dirty="0">
                    <a:latin typeface="Times New Roman" pitchFamily="18" charset="0"/>
                  </a:rPr>
                  <a:t>Item  frequency  head 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e(-30)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c(-20)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b(0)	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d(10)	3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g(20)	2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f(30)	4</a:t>
                </a:r>
              </a:p>
              <a:p>
                <a:pPr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a(40)	2</a:t>
                </a:r>
                <a:endParaRPr lang="en-US" altLang="fa-IR" sz="2000" dirty="0">
                  <a:latin typeface="Times New Roman" pitchFamily="18" charset="0"/>
                </a:endParaRPr>
              </a:p>
            </p:txBody>
          </p:sp>
        </p:grpSp>
        <p:sp>
          <p:nvSpPr>
            <p:cNvPr id="45" name="Text Box 20"/>
            <p:cNvSpPr txBox="1">
              <a:spLocks noChangeArrowheads="1"/>
            </p:cNvSpPr>
            <p:nvPr/>
          </p:nvSpPr>
          <p:spPr bwMode="auto">
            <a:xfrm>
              <a:off x="6635420" y="6248116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7487405" y="5027918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g:1</a:t>
              </a:r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7459231" y="5653748"/>
              <a:ext cx="468011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48" name="AutoShape 26"/>
            <p:cNvCxnSpPr>
              <a:cxnSpLocks noChangeShapeType="1"/>
              <a:stCxn id="46" idx="2"/>
              <a:endCxn id="47" idx="0"/>
            </p:cNvCxnSpPr>
            <p:nvPr/>
          </p:nvCxnSpPr>
          <p:spPr bwMode="auto">
            <a:xfrm>
              <a:off x="7751933" y="5442959"/>
              <a:ext cx="0" cy="21895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48"/>
            <p:cNvCxnSpPr>
              <a:stCxn id="69" idx="3"/>
              <a:endCxn id="46" idx="0"/>
            </p:cNvCxnSpPr>
            <p:nvPr/>
          </p:nvCxnSpPr>
          <p:spPr bwMode="auto">
            <a:xfrm>
              <a:off x="7147259" y="4557319"/>
              <a:ext cx="603109" cy="47059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stCxn id="70" idx="2"/>
              <a:endCxn id="75" idx="0"/>
            </p:cNvCxnSpPr>
            <p:nvPr/>
          </p:nvCxnSpPr>
          <p:spPr bwMode="auto">
            <a:xfrm>
              <a:off x="6898383" y="5383318"/>
              <a:ext cx="2348" cy="22549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50"/>
            <p:cNvCxnSpPr>
              <a:stCxn id="75" idx="2"/>
              <a:endCxn id="45" idx="0"/>
            </p:cNvCxnSpPr>
            <p:nvPr/>
          </p:nvCxnSpPr>
          <p:spPr bwMode="auto">
            <a:xfrm flipH="1">
              <a:off x="6898383" y="6009148"/>
              <a:ext cx="2348" cy="23896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Freeform 51"/>
            <p:cNvSpPr/>
            <p:nvPr/>
          </p:nvSpPr>
          <p:spPr bwMode="auto">
            <a:xfrm>
              <a:off x="4676503" y="3918857"/>
              <a:ext cx="1946366" cy="378823"/>
            </a:xfrm>
            <a:custGeom>
              <a:avLst/>
              <a:gdLst>
                <a:gd name="connsiteX0" fmla="*/ 0 w 1946366"/>
                <a:gd name="connsiteY0" fmla="*/ 378823 h 378823"/>
                <a:gd name="connsiteX1" fmla="*/ 1685108 w 1946366"/>
                <a:gd name="connsiteY1" fmla="*/ 365760 h 378823"/>
                <a:gd name="connsiteX2" fmla="*/ 1711234 w 1946366"/>
                <a:gd name="connsiteY2" fmla="*/ 156754 h 378823"/>
                <a:gd name="connsiteX3" fmla="*/ 1946366 w 1946366"/>
                <a:gd name="connsiteY3" fmla="*/ 0 h 37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366" h="378823">
                  <a:moveTo>
                    <a:pt x="0" y="378823"/>
                  </a:moveTo>
                  <a:lnTo>
                    <a:pt x="1685108" y="365760"/>
                  </a:lnTo>
                  <a:cubicBezTo>
                    <a:pt x="1970314" y="328749"/>
                    <a:pt x="1667691" y="217714"/>
                    <a:pt x="1711234" y="156754"/>
                  </a:cubicBezTo>
                  <a:cubicBezTo>
                    <a:pt x="1754777" y="95794"/>
                    <a:pt x="1850571" y="47897"/>
                    <a:pt x="1946366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4702629" y="3905791"/>
              <a:ext cx="1045028" cy="691618"/>
            </a:xfrm>
            <a:custGeom>
              <a:avLst/>
              <a:gdLst>
                <a:gd name="connsiteX0" fmla="*/ 0 w 1045028"/>
                <a:gd name="connsiteY0" fmla="*/ 640083 h 691618"/>
                <a:gd name="connsiteX1" fmla="*/ 509451 w 1045028"/>
                <a:gd name="connsiteY1" fmla="*/ 640083 h 691618"/>
                <a:gd name="connsiteX2" fmla="*/ 653142 w 1045028"/>
                <a:gd name="connsiteY2" fmla="*/ 104506 h 691618"/>
                <a:gd name="connsiteX3" fmla="*/ 1045028 w 1045028"/>
                <a:gd name="connsiteY3" fmla="*/ 3 h 691618"/>
                <a:gd name="connsiteX4" fmla="*/ 1045028 w 1045028"/>
                <a:gd name="connsiteY4" fmla="*/ 3 h 6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028" h="691618">
                  <a:moveTo>
                    <a:pt x="0" y="640083"/>
                  </a:moveTo>
                  <a:cubicBezTo>
                    <a:pt x="200297" y="684714"/>
                    <a:pt x="400594" y="729346"/>
                    <a:pt x="509451" y="640083"/>
                  </a:cubicBezTo>
                  <a:cubicBezTo>
                    <a:pt x="618308" y="550820"/>
                    <a:pt x="563879" y="211186"/>
                    <a:pt x="653142" y="104506"/>
                  </a:cubicBezTo>
                  <a:cubicBezTo>
                    <a:pt x="742405" y="-2174"/>
                    <a:pt x="1045028" y="3"/>
                    <a:pt x="1045028" y="3"/>
                  </a:cubicBezTo>
                  <a:lnTo>
                    <a:pt x="1045028" y="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6244046" y="3885906"/>
              <a:ext cx="391885" cy="772732"/>
            </a:xfrm>
            <a:custGeom>
              <a:avLst/>
              <a:gdLst>
                <a:gd name="connsiteX0" fmla="*/ 0 w 391885"/>
                <a:gd name="connsiteY0" fmla="*/ 59077 h 772732"/>
                <a:gd name="connsiteX1" fmla="*/ 104503 w 391885"/>
                <a:gd name="connsiteY1" fmla="*/ 59077 h 772732"/>
                <a:gd name="connsiteX2" fmla="*/ 130628 w 391885"/>
                <a:gd name="connsiteY2" fmla="*/ 673031 h 772732"/>
                <a:gd name="connsiteX3" fmla="*/ 391885 w 391885"/>
                <a:gd name="connsiteY3" fmla="*/ 764471 h 77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" h="772732">
                  <a:moveTo>
                    <a:pt x="0" y="59077"/>
                  </a:moveTo>
                  <a:cubicBezTo>
                    <a:pt x="41366" y="7914"/>
                    <a:pt x="82732" y="-43249"/>
                    <a:pt x="104503" y="59077"/>
                  </a:cubicBezTo>
                  <a:cubicBezTo>
                    <a:pt x="126274" y="161403"/>
                    <a:pt x="82731" y="555465"/>
                    <a:pt x="130628" y="673031"/>
                  </a:cubicBezTo>
                  <a:cubicBezTo>
                    <a:pt x="178525" y="790597"/>
                    <a:pt x="285205" y="777534"/>
                    <a:pt x="391885" y="76447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4728754" y="4585063"/>
              <a:ext cx="718457" cy="288146"/>
            </a:xfrm>
            <a:custGeom>
              <a:avLst/>
              <a:gdLst>
                <a:gd name="connsiteX0" fmla="*/ 0 w 718457"/>
                <a:gd name="connsiteY0" fmla="*/ 274320 h 288146"/>
                <a:gd name="connsiteX1" fmla="*/ 352697 w 718457"/>
                <a:gd name="connsiteY1" fmla="*/ 274320 h 288146"/>
                <a:gd name="connsiteX2" fmla="*/ 483326 w 718457"/>
                <a:gd name="connsiteY2" fmla="*/ 130628 h 288146"/>
                <a:gd name="connsiteX3" fmla="*/ 718457 w 718457"/>
                <a:gd name="connsiteY3" fmla="*/ 0 h 2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457" h="288146">
                  <a:moveTo>
                    <a:pt x="0" y="274320"/>
                  </a:moveTo>
                  <a:cubicBezTo>
                    <a:pt x="136071" y="286294"/>
                    <a:pt x="272143" y="298269"/>
                    <a:pt x="352697" y="274320"/>
                  </a:cubicBezTo>
                  <a:cubicBezTo>
                    <a:pt x="433251" y="250371"/>
                    <a:pt x="422366" y="176348"/>
                    <a:pt x="483326" y="130628"/>
                  </a:cubicBezTo>
                  <a:cubicBezTo>
                    <a:pt x="544286" y="84908"/>
                    <a:pt x="631371" y="42454"/>
                    <a:pt x="71845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4767943" y="5055797"/>
              <a:ext cx="666206" cy="210503"/>
            </a:xfrm>
            <a:custGeom>
              <a:avLst/>
              <a:gdLst>
                <a:gd name="connsiteX0" fmla="*/ 0 w 666206"/>
                <a:gd name="connsiteY0" fmla="*/ 25654 h 210503"/>
                <a:gd name="connsiteX1" fmla="*/ 444137 w 666206"/>
                <a:gd name="connsiteY1" fmla="*/ 12592 h 210503"/>
                <a:gd name="connsiteX2" fmla="*/ 496388 w 666206"/>
                <a:gd name="connsiteY2" fmla="*/ 182409 h 210503"/>
                <a:gd name="connsiteX3" fmla="*/ 666206 w 666206"/>
                <a:gd name="connsiteY3" fmla="*/ 208534 h 210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206" h="210503">
                  <a:moveTo>
                    <a:pt x="0" y="25654"/>
                  </a:moveTo>
                  <a:cubicBezTo>
                    <a:pt x="180703" y="6060"/>
                    <a:pt x="361406" y="-13534"/>
                    <a:pt x="444137" y="12592"/>
                  </a:cubicBezTo>
                  <a:cubicBezTo>
                    <a:pt x="526868" y="38718"/>
                    <a:pt x="459377" y="149752"/>
                    <a:pt x="496388" y="182409"/>
                  </a:cubicBezTo>
                  <a:cubicBezTo>
                    <a:pt x="533399" y="215066"/>
                    <a:pt x="599802" y="211800"/>
                    <a:pt x="666206" y="208534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ahoma" panose="020B0604030504040204" pitchFamily="34" charset="0"/>
              </a:endParaRPr>
            </a:p>
          </p:txBody>
        </p:sp>
        <p:cxnSp>
          <p:nvCxnSpPr>
            <p:cNvPr id="57" name="Straight Arrow Connector 56"/>
            <p:cNvCxnSpPr>
              <a:stCxn id="78" idx="3"/>
              <a:endCxn id="70" idx="1"/>
            </p:cNvCxnSpPr>
            <p:nvPr/>
          </p:nvCxnSpPr>
          <p:spPr bwMode="auto">
            <a:xfrm>
              <a:off x="5963926" y="5183150"/>
              <a:ext cx="67149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8" name="Freeform 57"/>
            <p:cNvSpPr/>
            <p:nvPr/>
          </p:nvSpPr>
          <p:spPr bwMode="auto">
            <a:xfrm>
              <a:off x="4702629" y="5285159"/>
              <a:ext cx="1214845" cy="357995"/>
            </a:xfrm>
            <a:custGeom>
              <a:avLst/>
              <a:gdLst>
                <a:gd name="connsiteX0" fmla="*/ 0 w 1214845"/>
                <a:gd name="connsiteY0" fmla="*/ 31424 h 357995"/>
                <a:gd name="connsiteX1" fmla="*/ 522514 w 1214845"/>
                <a:gd name="connsiteY1" fmla="*/ 31424 h 357995"/>
                <a:gd name="connsiteX2" fmla="*/ 1214845 w 1214845"/>
                <a:gd name="connsiteY2" fmla="*/ 357995 h 35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4845" h="357995">
                  <a:moveTo>
                    <a:pt x="0" y="31424"/>
                  </a:moveTo>
                  <a:cubicBezTo>
                    <a:pt x="160020" y="4209"/>
                    <a:pt x="320040" y="-23005"/>
                    <a:pt x="522514" y="31424"/>
                  </a:cubicBezTo>
                  <a:cubicBezTo>
                    <a:pt x="724988" y="85853"/>
                    <a:pt x="969916" y="221924"/>
                    <a:pt x="1214845" y="357995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6335486" y="5290457"/>
              <a:ext cx="1136468" cy="567752"/>
            </a:xfrm>
            <a:custGeom>
              <a:avLst/>
              <a:gdLst>
                <a:gd name="connsiteX0" fmla="*/ 0 w 1136468"/>
                <a:gd name="connsiteY0" fmla="*/ 522514 h 567752"/>
                <a:gd name="connsiteX1" fmla="*/ 169817 w 1136468"/>
                <a:gd name="connsiteY1" fmla="*/ 548640 h 567752"/>
                <a:gd name="connsiteX2" fmla="*/ 274320 w 1136468"/>
                <a:gd name="connsiteY2" fmla="*/ 274320 h 567752"/>
                <a:gd name="connsiteX3" fmla="*/ 927463 w 1136468"/>
                <a:gd name="connsiteY3" fmla="*/ 222069 h 567752"/>
                <a:gd name="connsiteX4" fmla="*/ 1136468 w 1136468"/>
                <a:gd name="connsiteY4" fmla="*/ 0 h 56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68" h="567752">
                  <a:moveTo>
                    <a:pt x="0" y="522514"/>
                  </a:moveTo>
                  <a:cubicBezTo>
                    <a:pt x="62048" y="556260"/>
                    <a:pt x="124097" y="590006"/>
                    <a:pt x="169817" y="548640"/>
                  </a:cubicBezTo>
                  <a:cubicBezTo>
                    <a:pt x="215537" y="507274"/>
                    <a:pt x="148046" y="328748"/>
                    <a:pt x="274320" y="274320"/>
                  </a:cubicBezTo>
                  <a:cubicBezTo>
                    <a:pt x="400594" y="219892"/>
                    <a:pt x="783772" y="267789"/>
                    <a:pt x="927463" y="222069"/>
                  </a:cubicBezTo>
                  <a:cubicBezTo>
                    <a:pt x="1071154" y="176349"/>
                    <a:pt x="1103811" y="88174"/>
                    <a:pt x="1136468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4702629" y="5647912"/>
              <a:ext cx="496388" cy="275573"/>
            </a:xfrm>
            <a:custGeom>
              <a:avLst/>
              <a:gdLst>
                <a:gd name="connsiteX0" fmla="*/ 0 w 496388"/>
                <a:gd name="connsiteY0" fmla="*/ 21368 h 275573"/>
                <a:gd name="connsiteX1" fmla="*/ 261257 w 496388"/>
                <a:gd name="connsiteY1" fmla="*/ 21368 h 275573"/>
                <a:gd name="connsiteX2" fmla="*/ 274320 w 496388"/>
                <a:gd name="connsiteY2" fmla="*/ 243437 h 275573"/>
                <a:gd name="connsiteX3" fmla="*/ 496388 w 496388"/>
                <a:gd name="connsiteY3" fmla="*/ 269562 h 27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6388" h="275573">
                  <a:moveTo>
                    <a:pt x="0" y="21368"/>
                  </a:moveTo>
                  <a:cubicBezTo>
                    <a:pt x="107768" y="2862"/>
                    <a:pt x="215537" y="-15644"/>
                    <a:pt x="261257" y="21368"/>
                  </a:cubicBezTo>
                  <a:cubicBezTo>
                    <a:pt x="306977" y="58380"/>
                    <a:pt x="235132" y="202071"/>
                    <a:pt x="274320" y="243437"/>
                  </a:cubicBezTo>
                  <a:cubicBezTo>
                    <a:pt x="313509" y="284803"/>
                    <a:pt x="404948" y="277182"/>
                    <a:pt x="496388" y="269562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5617029" y="5852160"/>
              <a:ext cx="352697" cy="404949"/>
            </a:xfrm>
            <a:custGeom>
              <a:avLst/>
              <a:gdLst>
                <a:gd name="connsiteX0" fmla="*/ 0 w 352697"/>
                <a:gd name="connsiteY0" fmla="*/ 0 h 404949"/>
                <a:gd name="connsiteX1" fmla="*/ 352697 w 352697"/>
                <a:gd name="connsiteY1" fmla="*/ 404949 h 4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697" h="404949">
                  <a:moveTo>
                    <a:pt x="0" y="0"/>
                  </a:moveTo>
                  <a:lnTo>
                    <a:pt x="352697" y="404949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6244046" y="5917474"/>
              <a:ext cx="404948" cy="339635"/>
            </a:xfrm>
            <a:custGeom>
              <a:avLst/>
              <a:gdLst>
                <a:gd name="connsiteX0" fmla="*/ 0 w 404948"/>
                <a:gd name="connsiteY0" fmla="*/ 339635 h 339635"/>
                <a:gd name="connsiteX1" fmla="*/ 404948 w 404948"/>
                <a:gd name="connsiteY1" fmla="*/ 0 h 3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948" h="339635">
                  <a:moveTo>
                    <a:pt x="0" y="339635"/>
                  </a:moveTo>
                  <a:lnTo>
                    <a:pt x="404948" y="0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3" name="Straight Arrow Connector 62"/>
            <p:cNvCxnSpPr>
              <a:stCxn id="75" idx="3"/>
              <a:endCxn id="47" idx="1"/>
            </p:cNvCxnSpPr>
            <p:nvPr/>
          </p:nvCxnSpPr>
          <p:spPr bwMode="auto">
            <a:xfrm>
              <a:off x="7134736" y="5808980"/>
              <a:ext cx="324495" cy="4493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Freeform 63"/>
            <p:cNvSpPr/>
            <p:nvPr/>
          </p:nvSpPr>
          <p:spPr bwMode="auto">
            <a:xfrm>
              <a:off x="4702629" y="5916317"/>
              <a:ext cx="483325" cy="596979"/>
            </a:xfrm>
            <a:custGeom>
              <a:avLst/>
              <a:gdLst>
                <a:gd name="connsiteX0" fmla="*/ 0 w 483325"/>
                <a:gd name="connsiteY0" fmla="*/ 14220 h 596979"/>
                <a:gd name="connsiteX1" fmla="*/ 195942 w 483325"/>
                <a:gd name="connsiteY1" fmla="*/ 66472 h 596979"/>
                <a:gd name="connsiteX2" fmla="*/ 222068 w 483325"/>
                <a:gd name="connsiteY2" fmla="*/ 536734 h 596979"/>
                <a:gd name="connsiteX3" fmla="*/ 483325 w 483325"/>
                <a:gd name="connsiteY3" fmla="*/ 575923 h 59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325" h="596979">
                  <a:moveTo>
                    <a:pt x="0" y="14220"/>
                  </a:moveTo>
                  <a:cubicBezTo>
                    <a:pt x="79465" y="-3197"/>
                    <a:pt x="158931" y="-20614"/>
                    <a:pt x="195942" y="66472"/>
                  </a:cubicBezTo>
                  <a:cubicBezTo>
                    <a:pt x="232953" y="153558"/>
                    <a:pt x="174171" y="451826"/>
                    <a:pt x="222068" y="536734"/>
                  </a:cubicBezTo>
                  <a:cubicBezTo>
                    <a:pt x="269965" y="621642"/>
                    <a:pt x="376645" y="598782"/>
                    <a:pt x="483325" y="575923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5400810" y="6648994"/>
              <a:ext cx="1536342" cy="165667"/>
            </a:xfrm>
            <a:custGeom>
              <a:avLst/>
              <a:gdLst>
                <a:gd name="connsiteX0" fmla="*/ 33339 w 1536342"/>
                <a:gd name="connsiteY0" fmla="*/ 0 h 165667"/>
                <a:gd name="connsiteX1" fmla="*/ 163967 w 1536342"/>
                <a:gd name="connsiteY1" fmla="*/ 130629 h 165667"/>
                <a:gd name="connsiteX2" fmla="*/ 1313499 w 1536342"/>
                <a:gd name="connsiteY2" fmla="*/ 156755 h 165667"/>
                <a:gd name="connsiteX3" fmla="*/ 1535567 w 1536342"/>
                <a:gd name="connsiteY3" fmla="*/ 0 h 1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6342" h="165667">
                  <a:moveTo>
                    <a:pt x="33339" y="0"/>
                  </a:moveTo>
                  <a:cubicBezTo>
                    <a:pt x="-8027" y="52251"/>
                    <a:pt x="-49393" y="104503"/>
                    <a:pt x="163967" y="130629"/>
                  </a:cubicBezTo>
                  <a:cubicBezTo>
                    <a:pt x="377327" y="156755"/>
                    <a:pt x="1084899" y="178527"/>
                    <a:pt x="1313499" y="156755"/>
                  </a:cubicBezTo>
                  <a:cubicBezTo>
                    <a:pt x="1542099" y="134983"/>
                    <a:pt x="1538833" y="67491"/>
                    <a:pt x="1535567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Text Box 42"/>
          <p:cNvSpPr txBox="1">
            <a:spLocks noChangeArrowheads="1"/>
          </p:cNvSpPr>
          <p:nvPr/>
        </p:nvSpPr>
        <p:spPr bwMode="auto">
          <a:xfrm>
            <a:off x="1676401" y="6311937"/>
            <a:ext cx="2987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dirty="0">
                <a:solidFill>
                  <a:srgbClr val="FF0000"/>
                </a:solidFill>
              </a:rPr>
              <a:t>F-list</a:t>
            </a:r>
            <a:r>
              <a:rPr lang="en-US" altLang="fa-IR" sz="2400" dirty="0">
                <a:solidFill>
                  <a:schemeClr val="hlink"/>
                </a:solidFill>
              </a:rPr>
              <a:t> </a:t>
            </a:r>
            <a:r>
              <a:rPr lang="en-US" altLang="fa-IR" sz="2400" dirty="0"/>
              <a:t>= e-c-b-d-g-f-a</a:t>
            </a:r>
          </a:p>
        </p:txBody>
      </p:sp>
    </p:spTree>
    <p:extLst>
      <p:ext uri="{BB962C8B-B14F-4D97-AF65-F5344CB8AC3E}">
        <p14:creationId xmlns:p14="http://schemas.microsoft.com/office/powerpoint/2010/main" val="283669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fa-IR" sz="3600" dirty="0"/>
              <a:t>Find Patterns Having f From f-conditional 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231492" y="3037946"/>
                <a:ext cx="4432606" cy="3399860"/>
              </a:xfrm>
            </p:spPr>
            <p:txBody>
              <a:bodyPr/>
              <a:lstStyle/>
              <a:p>
                <a:r>
                  <a:rPr lang="en-US" sz="2400" dirty="0"/>
                  <a:t>No need to mine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𝐷𝐵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𝑓𝑔</m:t>
                        </m:r>
                      </m:sub>
                    </m:sSub>
                  </m:oMath>
                </a14:m>
                <a:r>
                  <a:rPr lang="en-US" sz="2400" dirty="0"/>
                  <a:t>, since adding more items  make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𝑎𝑣𝑔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&lt;25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Mining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𝐷𝐵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is finished here.</a:t>
                </a:r>
              </a:p>
              <a:p>
                <a:r>
                  <a:rPr lang="en-US" sz="2400" dirty="0"/>
                  <a:t>Mining is finished, since items after g make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𝑎𝑣𝑔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&lt;25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31492" y="3037946"/>
                <a:ext cx="4432606" cy="3399860"/>
              </a:xfrm>
              <a:blipFill>
                <a:blip r:embed="rId3"/>
                <a:stretch>
                  <a:fillRect l="-963" t="-1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905001" y="1600200"/>
            <a:ext cx="3519891" cy="87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f-Conditional </a:t>
            </a:r>
            <a:r>
              <a:rPr lang="en-US" altLang="fa-IR" sz="2200" b="1" dirty="0">
                <a:latin typeface="Times New Roman" pitchFamily="18" charset="0"/>
              </a:rPr>
              <a:t>pattern base: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200" b="1" i="1" dirty="0">
                <a:latin typeface="Times New Roman" pitchFamily="18" charset="0"/>
              </a:rPr>
              <a:t>cbd:1, cbdg:1, ecd:1, ecg:1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456969" y="2471209"/>
            <a:ext cx="2575329" cy="3083401"/>
            <a:chOff x="5438002" y="3023788"/>
            <a:chExt cx="2575329" cy="3083401"/>
          </a:xfrm>
        </p:grpSpPr>
        <p:grpSp>
          <p:nvGrpSpPr>
            <p:cNvPr id="90" name="Group 3"/>
            <p:cNvGrpSpPr>
              <a:grpSpLocks/>
            </p:cNvGrpSpPr>
            <p:nvPr/>
          </p:nvGrpSpPr>
          <p:grpSpPr bwMode="auto">
            <a:xfrm>
              <a:off x="5438002" y="3023788"/>
              <a:ext cx="1723347" cy="3083401"/>
              <a:chOff x="4315" y="1772"/>
              <a:chExt cx="1101" cy="1887"/>
            </a:xfrm>
          </p:grpSpPr>
          <p:sp>
            <p:nvSpPr>
              <p:cNvPr id="113" name="Text Box 4"/>
              <p:cNvSpPr txBox="1">
                <a:spLocks noChangeArrowheads="1"/>
              </p:cNvSpPr>
              <p:nvPr/>
            </p:nvSpPr>
            <p:spPr bwMode="auto">
              <a:xfrm>
                <a:off x="4796" y="1772"/>
                <a:ext cx="282" cy="251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4508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115" name="Text Box 6"/>
              <p:cNvSpPr txBox="1">
                <a:spLocks noChangeArrowheads="1"/>
              </p:cNvSpPr>
              <p:nvPr/>
            </p:nvSpPr>
            <p:spPr bwMode="auto">
              <a:xfrm>
                <a:off x="5084" y="2205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e:2</a:t>
                </a:r>
              </a:p>
            </p:txBody>
          </p:sp>
          <p:sp>
            <p:nvSpPr>
              <p:cNvPr id="116" name="Text Box 7"/>
              <p:cNvSpPr txBox="1">
                <a:spLocks noChangeArrowheads="1"/>
              </p:cNvSpPr>
              <p:nvPr/>
            </p:nvSpPr>
            <p:spPr bwMode="auto">
              <a:xfrm>
                <a:off x="5080" y="2588"/>
                <a:ext cx="327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c:2</a:t>
                </a:r>
              </a:p>
            </p:txBody>
          </p:sp>
          <p:sp>
            <p:nvSpPr>
              <p:cNvPr id="117" name="Text Box 8"/>
              <p:cNvSpPr txBox="1">
                <a:spLocks noChangeArrowheads="1"/>
              </p:cNvSpPr>
              <p:nvPr/>
            </p:nvSpPr>
            <p:spPr bwMode="auto">
              <a:xfrm>
                <a:off x="5080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d:1</a:t>
                </a:r>
              </a:p>
            </p:txBody>
          </p:sp>
          <p:cxnSp>
            <p:nvCxnSpPr>
              <p:cNvPr id="118" name="AutoShape 9"/>
              <p:cNvCxnSpPr>
                <a:cxnSpLocks noChangeShapeType="1"/>
                <a:stCxn id="115" idx="2"/>
                <a:endCxn id="116" idx="0"/>
              </p:cNvCxnSpPr>
              <p:nvPr/>
            </p:nvCxnSpPr>
            <p:spPr bwMode="auto">
              <a:xfrm>
                <a:off x="5248" y="2458"/>
                <a:ext cx="1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AutoShape 10"/>
              <p:cNvCxnSpPr>
                <a:cxnSpLocks noChangeShapeType="1"/>
                <a:stCxn id="116" idx="2"/>
                <a:endCxn id="117" idx="0"/>
              </p:cNvCxnSpPr>
              <p:nvPr/>
            </p:nvCxnSpPr>
            <p:spPr bwMode="auto">
              <a:xfrm>
                <a:off x="5249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AutoShape 11"/>
              <p:cNvCxnSpPr>
                <a:cxnSpLocks noChangeShapeType="1"/>
                <a:stCxn id="113" idx="2"/>
                <a:endCxn id="115" idx="0"/>
              </p:cNvCxnSpPr>
              <p:nvPr/>
            </p:nvCxnSpPr>
            <p:spPr bwMode="auto">
              <a:xfrm>
                <a:off x="4935" y="2026"/>
                <a:ext cx="313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AutoShape 12"/>
              <p:cNvCxnSpPr>
                <a:cxnSpLocks noChangeShapeType="1"/>
                <a:stCxn id="113" idx="2"/>
                <a:endCxn id="114" idx="0"/>
              </p:cNvCxnSpPr>
              <p:nvPr/>
            </p:nvCxnSpPr>
            <p:spPr bwMode="auto">
              <a:xfrm flipH="1">
                <a:off x="4659" y="2026"/>
                <a:ext cx="276" cy="182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3" name="Text Box 14"/>
              <p:cNvSpPr txBox="1">
                <a:spLocks noChangeArrowheads="1"/>
              </p:cNvSpPr>
              <p:nvPr/>
            </p:nvSpPr>
            <p:spPr bwMode="auto">
              <a:xfrm>
                <a:off x="4321" y="2588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b:2</a:t>
                </a:r>
              </a:p>
            </p:txBody>
          </p:sp>
          <p:cxnSp>
            <p:nvCxnSpPr>
              <p:cNvPr id="124" name="AutoShape 15"/>
              <p:cNvCxnSpPr>
                <a:cxnSpLocks noChangeShapeType="1"/>
                <a:stCxn id="114" idx="2"/>
                <a:endCxn id="123" idx="0"/>
              </p:cNvCxnSpPr>
              <p:nvPr/>
            </p:nvCxnSpPr>
            <p:spPr bwMode="auto">
              <a:xfrm flipH="1">
                <a:off x="4485" y="2458"/>
                <a:ext cx="174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25" name="Text Box 17"/>
              <p:cNvSpPr txBox="1">
                <a:spLocks noChangeArrowheads="1"/>
              </p:cNvSpPr>
              <p:nvPr/>
            </p:nvSpPr>
            <p:spPr bwMode="auto">
              <a:xfrm>
                <a:off x="4315" y="2971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d:2</a:t>
                </a:r>
              </a:p>
            </p:txBody>
          </p:sp>
          <p:sp>
            <p:nvSpPr>
              <p:cNvPr id="126" name="Text Box 18"/>
              <p:cNvSpPr txBox="1">
                <a:spLocks noChangeArrowheads="1"/>
              </p:cNvSpPr>
              <p:nvPr/>
            </p:nvSpPr>
            <p:spPr bwMode="auto">
              <a:xfrm>
                <a:off x="4315" y="3414"/>
                <a:ext cx="336" cy="245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fa-IR" sz="2000" i="1" dirty="0">
                    <a:latin typeface="Times New Roman" pitchFamily="18" charset="0"/>
                  </a:rPr>
                  <a:t>g:1</a:t>
                </a:r>
              </a:p>
            </p:txBody>
          </p:sp>
          <p:cxnSp>
            <p:nvCxnSpPr>
              <p:cNvPr id="129" name="AutoShape 21"/>
              <p:cNvCxnSpPr>
                <a:cxnSpLocks noChangeShapeType="1"/>
                <a:stCxn id="123" idx="2"/>
                <a:endCxn id="125" idx="0"/>
              </p:cNvCxnSpPr>
              <p:nvPr/>
            </p:nvCxnSpPr>
            <p:spPr bwMode="auto">
              <a:xfrm>
                <a:off x="4485" y="2842"/>
                <a:ext cx="0" cy="134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" name="AutoShape 23"/>
              <p:cNvCxnSpPr>
                <a:cxnSpLocks noChangeShapeType="1"/>
                <a:stCxn id="125" idx="2"/>
                <a:endCxn id="126" idx="0"/>
              </p:cNvCxnSpPr>
              <p:nvPr/>
            </p:nvCxnSpPr>
            <p:spPr bwMode="auto">
              <a:xfrm>
                <a:off x="4483" y="3216"/>
                <a:ext cx="0" cy="198"/>
              </a:xfrm>
              <a:prstGeom prst="straightConnector1">
                <a:avLst/>
              </a:prstGeom>
              <a:noFill/>
              <a:ln w="12700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2" name="Text Box 18"/>
            <p:cNvSpPr txBox="1">
              <a:spLocks noChangeArrowheads="1"/>
            </p:cNvSpPr>
            <p:nvPr/>
          </p:nvSpPr>
          <p:spPr bwMode="auto">
            <a:xfrm>
              <a:off x="7487405" y="5027918"/>
              <a:ext cx="525926" cy="40033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fa-IR" sz="2000" i="1" dirty="0">
                  <a:latin typeface="Times New Roman" pitchFamily="18" charset="0"/>
                </a:rPr>
                <a:t>g:1</a:t>
              </a:r>
            </a:p>
          </p:txBody>
        </p:sp>
        <p:cxnSp>
          <p:nvCxnSpPr>
            <p:cNvPr id="96" name="Straight Connector 95"/>
            <p:cNvCxnSpPr>
              <a:stCxn id="116" idx="3"/>
              <a:endCxn id="92" idx="0"/>
            </p:cNvCxnSpPr>
            <p:nvPr/>
          </p:nvCxnSpPr>
          <p:spPr bwMode="auto">
            <a:xfrm>
              <a:off x="7147259" y="4557319"/>
              <a:ext cx="603109" cy="470599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" name="Freeform 100"/>
            <p:cNvSpPr/>
            <p:nvPr/>
          </p:nvSpPr>
          <p:spPr bwMode="auto">
            <a:xfrm>
              <a:off x="6244046" y="3885906"/>
              <a:ext cx="391885" cy="772732"/>
            </a:xfrm>
            <a:custGeom>
              <a:avLst/>
              <a:gdLst>
                <a:gd name="connsiteX0" fmla="*/ 0 w 391885"/>
                <a:gd name="connsiteY0" fmla="*/ 59077 h 772732"/>
                <a:gd name="connsiteX1" fmla="*/ 104503 w 391885"/>
                <a:gd name="connsiteY1" fmla="*/ 59077 h 772732"/>
                <a:gd name="connsiteX2" fmla="*/ 130628 w 391885"/>
                <a:gd name="connsiteY2" fmla="*/ 673031 h 772732"/>
                <a:gd name="connsiteX3" fmla="*/ 391885 w 391885"/>
                <a:gd name="connsiteY3" fmla="*/ 764471 h 77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885" h="772732">
                  <a:moveTo>
                    <a:pt x="0" y="59077"/>
                  </a:moveTo>
                  <a:cubicBezTo>
                    <a:pt x="41366" y="7914"/>
                    <a:pt x="82732" y="-43249"/>
                    <a:pt x="104503" y="59077"/>
                  </a:cubicBezTo>
                  <a:cubicBezTo>
                    <a:pt x="126274" y="161403"/>
                    <a:pt x="82731" y="555465"/>
                    <a:pt x="130628" y="673031"/>
                  </a:cubicBezTo>
                  <a:cubicBezTo>
                    <a:pt x="178525" y="790597"/>
                    <a:pt x="285205" y="777534"/>
                    <a:pt x="391885" y="764471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04" name="Straight Arrow Connector 103"/>
            <p:cNvCxnSpPr>
              <a:stCxn id="125" idx="3"/>
              <a:endCxn id="117" idx="1"/>
            </p:cNvCxnSpPr>
            <p:nvPr/>
          </p:nvCxnSpPr>
          <p:spPr bwMode="auto">
            <a:xfrm>
              <a:off x="5963926" y="5183150"/>
              <a:ext cx="67149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Freeform 105"/>
            <p:cNvSpPr/>
            <p:nvPr/>
          </p:nvSpPr>
          <p:spPr bwMode="auto">
            <a:xfrm>
              <a:off x="5973320" y="5290456"/>
              <a:ext cx="1498634" cy="684913"/>
            </a:xfrm>
            <a:custGeom>
              <a:avLst/>
              <a:gdLst>
                <a:gd name="connsiteX0" fmla="*/ 0 w 1136468"/>
                <a:gd name="connsiteY0" fmla="*/ 522514 h 567752"/>
                <a:gd name="connsiteX1" fmla="*/ 169817 w 1136468"/>
                <a:gd name="connsiteY1" fmla="*/ 548640 h 567752"/>
                <a:gd name="connsiteX2" fmla="*/ 274320 w 1136468"/>
                <a:gd name="connsiteY2" fmla="*/ 274320 h 567752"/>
                <a:gd name="connsiteX3" fmla="*/ 927463 w 1136468"/>
                <a:gd name="connsiteY3" fmla="*/ 222069 h 567752"/>
                <a:gd name="connsiteX4" fmla="*/ 1136468 w 1136468"/>
                <a:gd name="connsiteY4" fmla="*/ 0 h 56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468" h="567752">
                  <a:moveTo>
                    <a:pt x="0" y="522514"/>
                  </a:moveTo>
                  <a:cubicBezTo>
                    <a:pt x="62048" y="556260"/>
                    <a:pt x="124097" y="590006"/>
                    <a:pt x="169817" y="548640"/>
                  </a:cubicBezTo>
                  <a:cubicBezTo>
                    <a:pt x="215537" y="507274"/>
                    <a:pt x="148046" y="328748"/>
                    <a:pt x="274320" y="274320"/>
                  </a:cubicBezTo>
                  <a:cubicBezTo>
                    <a:pt x="400594" y="219892"/>
                    <a:pt x="783772" y="267789"/>
                    <a:pt x="927463" y="222069"/>
                  </a:cubicBezTo>
                  <a:cubicBezTo>
                    <a:pt x="1071154" y="176349"/>
                    <a:pt x="1103811" y="88174"/>
                    <a:pt x="1136468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Rectangle 4"/>
          <p:cNvSpPr>
            <a:spLocks noChangeArrowheads="1"/>
          </p:cNvSpPr>
          <p:nvPr/>
        </p:nvSpPr>
        <p:spPr bwMode="auto">
          <a:xfrm>
            <a:off x="6400800" y="1708753"/>
            <a:ext cx="25270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Frequent patterns:</a:t>
            </a:r>
            <a:endParaRPr lang="en-US" altLang="fa-IR" sz="2000" b="1" dirty="0">
              <a:latin typeface="Times New Roman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u="sng" dirty="0" err="1">
                <a:latin typeface="Times New Roman" pitchFamily="18" charset="0"/>
              </a:rPr>
              <a:t>itemset</a:t>
            </a:r>
            <a:r>
              <a:rPr lang="en-US" altLang="fa-IR" sz="2000" b="1" i="1" u="sng" dirty="0">
                <a:latin typeface="Times New Roman" pitchFamily="18" charset="0"/>
              </a:rPr>
              <a:t>	Average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2000" b="1" i="1" dirty="0">
                <a:latin typeface="Times New Roman" pitchFamily="18" charset="0"/>
              </a:rPr>
              <a:t>fg:2		25</a:t>
            </a:r>
            <a:endParaRPr lang="en-US" altLang="fa-IR" sz="2000" b="1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37" name="Text Box 27"/>
          <p:cNvSpPr txBox="1">
            <a:spLocks noChangeArrowheads="1"/>
          </p:cNvSpPr>
          <p:nvPr/>
        </p:nvSpPr>
        <p:spPr bwMode="auto">
          <a:xfrm>
            <a:off x="1555961" y="2533952"/>
            <a:ext cx="1653914" cy="2308324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b="1" dirty="0">
                <a:latin typeface="Times New Roman" pitchFamily="18" charset="0"/>
              </a:rPr>
              <a:t>Header Table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fa-IR" sz="2000" b="1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b="1" i="1" u="sng" dirty="0">
                <a:latin typeface="Times New Roman" pitchFamily="18" charset="0"/>
              </a:rPr>
              <a:t>Item    head 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i="1" dirty="0">
                <a:latin typeface="Times New Roman" pitchFamily="18" charset="0"/>
              </a:rPr>
              <a:t>e(-30)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i="1" dirty="0">
                <a:latin typeface="Times New Roman" pitchFamily="18" charset="0"/>
              </a:rPr>
              <a:t>c(-20)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i="1" dirty="0">
                <a:latin typeface="Times New Roman" pitchFamily="18" charset="0"/>
              </a:rPr>
              <a:t>b(0)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i="1" dirty="0">
                <a:latin typeface="Times New Roman" pitchFamily="18" charset="0"/>
              </a:rPr>
              <a:t>d(10)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000" i="1" dirty="0">
                <a:latin typeface="Times New Roman" pitchFamily="18" charset="0"/>
              </a:rPr>
              <a:t>g(20)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2608217" y="3473957"/>
            <a:ext cx="2057052" cy="181973"/>
          </a:xfrm>
          <a:custGeom>
            <a:avLst/>
            <a:gdLst>
              <a:gd name="connsiteX0" fmla="*/ 0 w 2057052"/>
              <a:gd name="connsiteY0" fmla="*/ 13827 h 181973"/>
              <a:gd name="connsiteX1" fmla="*/ 757646 w 2057052"/>
              <a:gd name="connsiteY1" fmla="*/ 13827 h 181973"/>
              <a:gd name="connsiteX2" fmla="*/ 1045029 w 2057052"/>
              <a:gd name="connsiteY2" fmla="*/ 157518 h 181973"/>
              <a:gd name="connsiteX3" fmla="*/ 1907177 w 2057052"/>
              <a:gd name="connsiteY3" fmla="*/ 170581 h 181973"/>
              <a:gd name="connsiteX4" fmla="*/ 2050869 w 2057052"/>
              <a:gd name="connsiteY4" fmla="*/ 39953 h 181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052" h="181973">
                <a:moveTo>
                  <a:pt x="0" y="13827"/>
                </a:moveTo>
                <a:cubicBezTo>
                  <a:pt x="291737" y="1852"/>
                  <a:pt x="583475" y="-10122"/>
                  <a:pt x="757646" y="13827"/>
                </a:cubicBezTo>
                <a:cubicBezTo>
                  <a:pt x="931818" y="37776"/>
                  <a:pt x="853441" y="131392"/>
                  <a:pt x="1045029" y="157518"/>
                </a:cubicBezTo>
                <a:cubicBezTo>
                  <a:pt x="1236618" y="183644"/>
                  <a:pt x="1739537" y="190175"/>
                  <a:pt x="1907177" y="170581"/>
                </a:cubicBezTo>
                <a:cubicBezTo>
                  <a:pt x="2074817" y="150987"/>
                  <a:pt x="2062843" y="95470"/>
                  <a:pt x="2050869" y="3995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2608217" y="3357378"/>
            <a:ext cx="1149532" cy="478847"/>
          </a:xfrm>
          <a:custGeom>
            <a:avLst/>
            <a:gdLst>
              <a:gd name="connsiteX0" fmla="*/ 0 w 1149532"/>
              <a:gd name="connsiteY0" fmla="*/ 430852 h 478847"/>
              <a:gd name="connsiteX1" fmla="*/ 391886 w 1149532"/>
              <a:gd name="connsiteY1" fmla="*/ 443914 h 478847"/>
              <a:gd name="connsiteX2" fmla="*/ 783772 w 1149532"/>
              <a:gd name="connsiteY2" fmla="*/ 38966 h 478847"/>
              <a:gd name="connsiteX3" fmla="*/ 1149532 w 1149532"/>
              <a:gd name="connsiteY3" fmla="*/ 38966 h 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532" h="478847">
                <a:moveTo>
                  <a:pt x="0" y="430852"/>
                </a:moveTo>
                <a:cubicBezTo>
                  <a:pt x="130628" y="470040"/>
                  <a:pt x="261257" y="509228"/>
                  <a:pt x="391886" y="443914"/>
                </a:cubicBezTo>
                <a:cubicBezTo>
                  <a:pt x="522515" y="378600"/>
                  <a:pt x="657498" y="106457"/>
                  <a:pt x="783772" y="38966"/>
                </a:cubicBezTo>
                <a:cubicBezTo>
                  <a:pt x="910046" y="-28525"/>
                  <a:pt x="1029789" y="5220"/>
                  <a:pt x="1149532" y="3896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/>
          <p:nvPr/>
        </p:nvSpPr>
        <p:spPr bwMode="auto">
          <a:xfrm>
            <a:off x="2621280" y="3918093"/>
            <a:ext cx="849086" cy="171344"/>
          </a:xfrm>
          <a:custGeom>
            <a:avLst/>
            <a:gdLst>
              <a:gd name="connsiteX0" fmla="*/ 0 w 849086"/>
              <a:gd name="connsiteY0" fmla="*/ 157518 h 171344"/>
              <a:gd name="connsiteX1" fmla="*/ 404949 w 849086"/>
              <a:gd name="connsiteY1" fmla="*/ 157518 h 171344"/>
              <a:gd name="connsiteX2" fmla="*/ 705394 w 849086"/>
              <a:gd name="connsiteY2" fmla="*/ 13827 h 171344"/>
              <a:gd name="connsiteX3" fmla="*/ 849086 w 849086"/>
              <a:gd name="connsiteY3" fmla="*/ 13827 h 17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086" h="171344">
                <a:moveTo>
                  <a:pt x="0" y="157518"/>
                </a:moveTo>
                <a:cubicBezTo>
                  <a:pt x="143691" y="169492"/>
                  <a:pt x="287383" y="181466"/>
                  <a:pt x="404949" y="157518"/>
                </a:cubicBezTo>
                <a:cubicBezTo>
                  <a:pt x="522515" y="133570"/>
                  <a:pt x="631371" y="37775"/>
                  <a:pt x="705394" y="13827"/>
                </a:cubicBezTo>
                <a:cubicBezTo>
                  <a:pt x="779417" y="-10122"/>
                  <a:pt x="814251" y="1852"/>
                  <a:pt x="849086" y="1382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2634343" y="4323536"/>
            <a:ext cx="822960" cy="344259"/>
          </a:xfrm>
          <a:custGeom>
            <a:avLst/>
            <a:gdLst>
              <a:gd name="connsiteX0" fmla="*/ 0 w 822960"/>
              <a:gd name="connsiteY0" fmla="*/ 26396 h 344259"/>
              <a:gd name="connsiteX1" fmla="*/ 378823 w 822960"/>
              <a:gd name="connsiteY1" fmla="*/ 26396 h 344259"/>
              <a:gd name="connsiteX2" fmla="*/ 627017 w 822960"/>
              <a:gd name="connsiteY2" fmla="*/ 300716 h 344259"/>
              <a:gd name="connsiteX3" fmla="*/ 822960 w 822960"/>
              <a:gd name="connsiteY3" fmla="*/ 339905 h 34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0" h="344259">
                <a:moveTo>
                  <a:pt x="0" y="26396"/>
                </a:moveTo>
                <a:cubicBezTo>
                  <a:pt x="137160" y="3536"/>
                  <a:pt x="274320" y="-19324"/>
                  <a:pt x="378823" y="26396"/>
                </a:cubicBezTo>
                <a:cubicBezTo>
                  <a:pt x="483326" y="72116"/>
                  <a:pt x="552994" y="248464"/>
                  <a:pt x="627017" y="300716"/>
                </a:cubicBezTo>
                <a:cubicBezTo>
                  <a:pt x="701040" y="352968"/>
                  <a:pt x="762000" y="346436"/>
                  <a:pt x="822960" y="33990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/>
          <p:nvPr/>
        </p:nvSpPr>
        <p:spPr bwMode="auto">
          <a:xfrm>
            <a:off x="2647407" y="4622298"/>
            <a:ext cx="809897" cy="797564"/>
          </a:xfrm>
          <a:custGeom>
            <a:avLst/>
            <a:gdLst>
              <a:gd name="connsiteX0" fmla="*/ 0 w 809897"/>
              <a:gd name="connsiteY0" fmla="*/ 54205 h 797564"/>
              <a:gd name="connsiteX1" fmla="*/ 261257 w 809897"/>
              <a:gd name="connsiteY1" fmla="*/ 67268 h 797564"/>
              <a:gd name="connsiteX2" fmla="*/ 574765 w 809897"/>
              <a:gd name="connsiteY2" fmla="*/ 720411 h 797564"/>
              <a:gd name="connsiteX3" fmla="*/ 809897 w 809897"/>
              <a:gd name="connsiteY3" fmla="*/ 759599 h 79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97" h="797564">
                <a:moveTo>
                  <a:pt x="0" y="54205"/>
                </a:moveTo>
                <a:cubicBezTo>
                  <a:pt x="82731" y="5219"/>
                  <a:pt x="165463" y="-43766"/>
                  <a:pt x="261257" y="67268"/>
                </a:cubicBezTo>
                <a:cubicBezTo>
                  <a:pt x="357051" y="178302"/>
                  <a:pt x="483325" y="605023"/>
                  <a:pt x="574765" y="720411"/>
                </a:cubicBezTo>
                <a:cubicBezTo>
                  <a:pt x="666205" y="835800"/>
                  <a:pt x="738051" y="797699"/>
                  <a:pt x="809897" y="75959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91936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99089" y="258820"/>
            <a:ext cx="11116441" cy="7143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4000" dirty="0">
                <a:ea typeface="SimSun" charset="0"/>
                <a:cs typeface="SimSun" charset="0"/>
              </a:rPr>
              <a:t>Data Space Pruning with Data Anti-Monotonicity</a:t>
            </a:r>
            <a:endParaRPr lang="en-US" sz="4000" dirty="0">
              <a:ea typeface="SimSun" charset="0"/>
              <a:cs typeface="SimSun" charset="0"/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2799710" y="1165668"/>
            <a:ext cx="8593504" cy="5433512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zh-CN" sz="2400" dirty="0">
                <a:ea typeface="SimSun" pitchFamily="2" charset="-122"/>
              </a:rPr>
              <a:t>A constraint c is </a:t>
            </a:r>
            <a:r>
              <a:rPr lang="en-US" altLang="zh-CN" sz="2400" i="1" dirty="0">
                <a:solidFill>
                  <a:srgbClr val="FF0000"/>
                </a:solidFill>
                <a:ea typeface="SimSun" pitchFamily="2" charset="-122"/>
              </a:rPr>
              <a:t>data anti-monotone</a:t>
            </a:r>
            <a:r>
              <a:rPr lang="en-US" altLang="zh-CN" sz="2400" dirty="0">
                <a:ea typeface="SimSun" pitchFamily="2" charset="-122"/>
              </a:rPr>
              <a:t>: In the mining process, if a data entry </a:t>
            </a:r>
            <a:r>
              <a:rPr lang="en-US" altLang="zh-CN" sz="2400" i="1" dirty="0">
                <a:ea typeface="SimSun" pitchFamily="2" charset="-122"/>
              </a:rPr>
              <a:t>t</a:t>
            </a:r>
            <a:r>
              <a:rPr lang="en-US" altLang="zh-CN" sz="2400" dirty="0">
                <a:ea typeface="SimSun" pitchFamily="2" charset="-122"/>
              </a:rPr>
              <a:t> cannot satisfy a pattern </a:t>
            </a:r>
            <a:r>
              <a:rPr lang="en-US" altLang="zh-CN" sz="2400" i="1" dirty="0">
                <a:ea typeface="SimSun" pitchFamily="2" charset="-122"/>
              </a:rPr>
              <a:t>p</a:t>
            </a:r>
            <a:r>
              <a:rPr lang="en-US" altLang="zh-CN" sz="2400" dirty="0">
                <a:ea typeface="SimSun" pitchFamily="2" charset="-122"/>
              </a:rPr>
              <a:t> under </a:t>
            </a:r>
            <a:r>
              <a:rPr lang="en-US" altLang="zh-CN" sz="2400" i="1" dirty="0">
                <a:ea typeface="SimSun" pitchFamily="2" charset="-122"/>
              </a:rPr>
              <a:t>c</a:t>
            </a:r>
            <a:r>
              <a:rPr lang="en-US" altLang="zh-CN" sz="2400" dirty="0">
                <a:ea typeface="SimSun" pitchFamily="2" charset="-122"/>
              </a:rPr>
              <a:t>, </a:t>
            </a:r>
            <a:r>
              <a:rPr lang="en-US" altLang="zh-CN" sz="2400" i="1" dirty="0">
                <a:ea typeface="SimSun" pitchFamily="2" charset="-122"/>
              </a:rPr>
              <a:t>t</a:t>
            </a:r>
            <a:r>
              <a:rPr lang="en-US" altLang="zh-CN" sz="2400" dirty="0">
                <a:ea typeface="SimSun" pitchFamily="2" charset="-122"/>
              </a:rPr>
              <a:t> can </a:t>
            </a:r>
            <a:r>
              <a:rPr lang="en-US" altLang="zh-CN" sz="2400" i="1" dirty="0">
                <a:ea typeface="SimSun" pitchFamily="2" charset="-122"/>
              </a:rPr>
              <a:t>t</a:t>
            </a:r>
            <a:r>
              <a:rPr lang="en-US" altLang="zh-CN" sz="2400" dirty="0">
                <a:ea typeface="SimSun" pitchFamily="2" charset="-122"/>
              </a:rPr>
              <a:t> can be pruned </a:t>
            </a:r>
          </a:p>
          <a:p>
            <a:pPr eaLnBrk="1" hangingPunct="1">
              <a:spcAft>
                <a:spcPts val="300"/>
              </a:spcAft>
              <a:defRPr/>
            </a:pPr>
            <a:r>
              <a:rPr lang="en-US" altLang="en-US" sz="2400" dirty="0"/>
              <a:t>Ex. 1: c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</a:t>
            </a:r>
            <a:r>
              <a:rPr lang="en-US" altLang="en-US" sz="2400" i="1" dirty="0">
                <a:sym typeface="Symbol" pitchFamily="18" charset="2"/>
              </a:rPr>
              <a:t>sum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 err="1">
                <a:sym typeface="Symbol" pitchFamily="18" charset="2"/>
              </a:rPr>
              <a:t>S.Profit</a:t>
            </a:r>
            <a:r>
              <a:rPr lang="en-US" altLang="en-US" sz="2400" dirty="0">
                <a:sym typeface="Symbol" pitchFamily="18" charset="2"/>
              </a:rPr>
              <a:t>)  </a:t>
            </a:r>
            <a:r>
              <a:rPr lang="en-US" altLang="en-US" sz="2400" i="1" dirty="0">
                <a:sym typeface="Symbol" pitchFamily="18" charset="2"/>
              </a:rPr>
              <a:t>v</a:t>
            </a:r>
            <a:r>
              <a:rPr lang="en-US" altLang="en-US" sz="2400" dirty="0">
                <a:sym typeface="Symbol" pitchFamily="18" charset="2"/>
              </a:rPr>
              <a:t>  is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data anti-monotone</a:t>
            </a:r>
          </a:p>
          <a:p>
            <a:pPr lvl="1" defTabSz="914400" fontAlgn="base">
              <a:lnSpc>
                <a:spcPct val="70000"/>
              </a:lnSpc>
              <a:spcAft>
                <a:spcPts val="300"/>
              </a:spcAft>
              <a:defRPr/>
            </a:pPr>
            <a:r>
              <a:rPr lang="en-US" altLang="en-US" sz="2400" dirty="0">
                <a:sym typeface="Symbol" pitchFamily="18" charset="2"/>
              </a:rPr>
              <a:t>Let </a:t>
            </a:r>
            <a:r>
              <a:rPr lang="en-US" altLang="en-US" sz="2400" dirty="0"/>
              <a:t>constraint c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be: </a:t>
            </a:r>
            <a:r>
              <a:rPr lang="en-US" altLang="en-US" sz="2400" i="1" dirty="0">
                <a:sym typeface="Symbol" pitchFamily="18" charset="2"/>
              </a:rPr>
              <a:t>sum</a:t>
            </a:r>
            <a:r>
              <a:rPr lang="en-US" altLang="en-US" sz="2400" dirty="0">
                <a:sym typeface="Symbol" pitchFamily="18" charset="2"/>
              </a:rPr>
              <a:t>(</a:t>
            </a:r>
            <a:r>
              <a:rPr lang="en-US" altLang="en-US" sz="2400" i="1" dirty="0" err="1">
                <a:sym typeface="Symbol" pitchFamily="18" charset="2"/>
              </a:rPr>
              <a:t>S.Profit</a:t>
            </a:r>
            <a:r>
              <a:rPr lang="en-US" altLang="en-US" sz="2400" dirty="0">
                <a:sym typeface="Symbol" pitchFamily="18" charset="2"/>
              </a:rPr>
              <a:t>)</a:t>
            </a:r>
            <a:r>
              <a:rPr lang="en-US" altLang="en-US" sz="2400" dirty="0"/>
              <a:t> ≥ 25</a:t>
            </a:r>
          </a:p>
          <a:p>
            <a:pPr lvl="2">
              <a:spcAft>
                <a:spcPts val="300"/>
              </a:spcAft>
              <a:defRPr/>
            </a:pPr>
            <a:r>
              <a:rPr lang="en-US" altLang="en-US" sz="2400" dirty="0">
                <a:sym typeface="Symbol" pitchFamily="18" charset="2"/>
              </a:rPr>
              <a:t>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:</a:t>
            </a:r>
            <a:r>
              <a:rPr lang="en-US" altLang="en-US" sz="2400" baseline="-25000" dirty="0"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{</a:t>
            </a:r>
            <a:r>
              <a:rPr lang="en-US" sz="2400" dirty="0">
                <a:latin typeface="Calibri" panose="020F0502020204030204" pitchFamily="34" charset="0"/>
              </a:rPr>
              <a:t>b, c, d, f, g</a:t>
            </a:r>
            <a:r>
              <a:rPr lang="en-US" altLang="en-US" sz="2400" dirty="0">
                <a:sym typeface="Symbol" pitchFamily="18" charset="2"/>
              </a:rPr>
              <a:t>} can be removed since none of their combinations can make an S whose sum of the profit is </a:t>
            </a:r>
            <a:r>
              <a:rPr lang="en-US" altLang="en-US" sz="2400" dirty="0"/>
              <a:t>≥</a:t>
            </a:r>
            <a:r>
              <a:rPr lang="en-US" altLang="en-US" sz="2400" dirty="0">
                <a:sym typeface="Symbol" pitchFamily="18" charset="2"/>
              </a:rPr>
              <a:t> 25</a:t>
            </a:r>
          </a:p>
          <a:p>
            <a:pPr>
              <a:spcAft>
                <a:spcPts val="300"/>
              </a:spcAft>
              <a:defRPr/>
            </a:pPr>
            <a:r>
              <a:rPr lang="en-US" altLang="en-US" sz="2400" dirty="0"/>
              <a:t>Ex. 2: c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</a:t>
            </a:r>
            <a:r>
              <a:rPr lang="en-US" altLang="en-US" sz="2400" i="1" dirty="0">
                <a:sym typeface="Wingdings" pitchFamily="2" charset="2"/>
              </a:rPr>
              <a:t>min</a:t>
            </a:r>
            <a:r>
              <a:rPr lang="en-US" altLang="en-US" sz="2400" dirty="0">
                <a:sym typeface="Wingdings" pitchFamily="2" charset="2"/>
              </a:rPr>
              <a:t>(</a:t>
            </a:r>
            <a:r>
              <a:rPr lang="en-US" altLang="en-US" sz="2400" i="1" dirty="0" err="1">
                <a:sym typeface="Wingdings" pitchFamily="2" charset="2"/>
              </a:rPr>
              <a:t>S.Price</a:t>
            </a:r>
            <a:r>
              <a:rPr lang="en-US" altLang="en-US" sz="2400" dirty="0">
                <a:sym typeface="Wingdings" pitchFamily="2" charset="2"/>
              </a:rPr>
              <a:t>) </a:t>
            </a:r>
            <a:r>
              <a:rPr lang="en-US" altLang="en-US" sz="2400" dirty="0">
                <a:sym typeface="Symbol" pitchFamily="18" charset="2"/>
              </a:rPr>
              <a:t></a:t>
            </a:r>
            <a:r>
              <a:rPr lang="en-US" altLang="en-US" sz="2400" i="1" dirty="0">
                <a:sym typeface="Wingdings" pitchFamily="2" charset="2"/>
              </a:rPr>
              <a:t> v  </a:t>
            </a:r>
            <a:r>
              <a:rPr lang="en-US" altLang="en-US" sz="2400" dirty="0">
                <a:sym typeface="Symbol" pitchFamily="18" charset="2"/>
              </a:rPr>
              <a:t>is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data anti-monotone</a:t>
            </a:r>
          </a:p>
          <a:p>
            <a:pPr lvl="2">
              <a:spcAft>
                <a:spcPts val="300"/>
              </a:spcAft>
              <a:defRPr/>
            </a:pPr>
            <a:r>
              <a:rPr lang="en-US" altLang="en-US" sz="2400" dirty="0">
                <a:sym typeface="Symbol" pitchFamily="18" charset="2"/>
              </a:rPr>
              <a:t>Consider </a:t>
            </a:r>
            <a:r>
              <a:rPr lang="en-US" altLang="en-US" sz="2400" i="1" dirty="0">
                <a:sym typeface="Symbol" pitchFamily="18" charset="2"/>
              </a:rPr>
              <a:t>v </a:t>
            </a:r>
            <a:r>
              <a:rPr lang="en-US" altLang="en-US" sz="2400" dirty="0">
                <a:sym typeface="Symbol" pitchFamily="18" charset="2"/>
              </a:rPr>
              <a:t>= 5 but every item in a transaction, say T</a:t>
            </a:r>
            <a:r>
              <a:rPr lang="en-US" altLang="en-US" sz="2400" i="1" baseline="-25000" dirty="0">
                <a:sym typeface="Symbol" pitchFamily="18" charset="2"/>
              </a:rPr>
              <a:t>50</a:t>
            </a:r>
            <a:r>
              <a:rPr lang="en-US" altLang="en-US" sz="2400" baseline="-25000" dirty="0"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, has a price higher than 10</a:t>
            </a:r>
          </a:p>
          <a:p>
            <a:pPr eaLnBrk="1" hangingPunct="1">
              <a:spcAft>
                <a:spcPts val="300"/>
              </a:spcAft>
              <a:defRPr/>
            </a:pPr>
            <a:r>
              <a:rPr lang="en-US" altLang="en-US" sz="2400" dirty="0">
                <a:sym typeface="Wingdings" pitchFamily="2" charset="2"/>
              </a:rPr>
              <a:t>Ex. 3: c</a:t>
            </a:r>
            <a:r>
              <a:rPr lang="en-US" altLang="en-US" sz="2400" baseline="-25000" dirty="0">
                <a:sym typeface="Wingdings" pitchFamily="2" charset="2"/>
              </a:rPr>
              <a:t>3</a:t>
            </a:r>
            <a:r>
              <a:rPr lang="en-US" altLang="en-US" sz="2400" dirty="0">
                <a:sym typeface="Wingdings" pitchFamily="2" charset="2"/>
              </a:rPr>
              <a:t>: </a:t>
            </a:r>
            <a:r>
              <a:rPr lang="en-US" altLang="en-US" sz="2400" i="1" dirty="0">
                <a:sym typeface="Wingdings" pitchFamily="2" charset="2"/>
              </a:rPr>
              <a:t>range</a:t>
            </a:r>
            <a:r>
              <a:rPr lang="en-US" altLang="en-US" sz="2400" dirty="0">
                <a:sym typeface="Wingdings" pitchFamily="2" charset="2"/>
              </a:rPr>
              <a:t>(</a:t>
            </a:r>
            <a:r>
              <a:rPr lang="en-US" altLang="en-US" sz="2400" i="1" dirty="0" err="1">
                <a:sym typeface="Wingdings" pitchFamily="2" charset="2"/>
              </a:rPr>
              <a:t>S.Profit</a:t>
            </a:r>
            <a:r>
              <a:rPr lang="en-US" altLang="en-US" sz="2400" dirty="0">
                <a:sym typeface="Wingdings" pitchFamily="2" charset="2"/>
              </a:rPr>
              <a:t>) </a:t>
            </a:r>
            <a:r>
              <a:rPr lang="en-US" altLang="en-US" sz="2400" dirty="0">
                <a:sym typeface="Symbol" pitchFamily="18" charset="2"/>
              </a:rPr>
              <a:t>&gt;</a:t>
            </a:r>
            <a:r>
              <a:rPr lang="en-US" altLang="en-US" sz="2400" dirty="0">
                <a:sym typeface="Wingdings" pitchFamily="2" charset="2"/>
              </a:rPr>
              <a:t> </a:t>
            </a:r>
            <a:r>
              <a:rPr lang="en-US" altLang="en-US" sz="2400" i="1" dirty="0">
                <a:sym typeface="Wingdings" pitchFamily="2" charset="2"/>
              </a:rPr>
              <a:t>25</a:t>
            </a:r>
            <a:r>
              <a:rPr lang="en-US" altLang="en-US" sz="2400" dirty="0">
                <a:sym typeface="Wingdings" pitchFamily="2" charset="2"/>
              </a:rPr>
              <a:t> is </a:t>
            </a:r>
            <a:r>
              <a:rPr lang="en-US" altLang="en-US" sz="2400" dirty="0">
                <a:solidFill>
                  <a:srgbClr val="FF0000"/>
                </a:solidFill>
                <a:sym typeface="Wingdings" pitchFamily="2" charset="2"/>
              </a:rPr>
              <a:t>data anti-monotone</a:t>
            </a:r>
            <a:r>
              <a:rPr lang="en-US" altLang="en-US" dirty="0">
                <a:sym typeface="Wingdings" pitchFamily="2" charset="2"/>
              </a:rPr>
              <a:t> </a:t>
            </a: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xmlns="" id="{58ADA6B8-FD75-4CCB-8BE3-F07CF6B35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19" y="3096616"/>
            <a:ext cx="1430779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 err="1">
                <a:solidFill>
                  <a:prstClr val="black"/>
                </a:solidFill>
              </a:rPr>
              <a:t>min_sup</a:t>
            </a:r>
            <a:r>
              <a:rPr lang="en-US" altLang="en-US" sz="1800" dirty="0">
                <a:solidFill>
                  <a:prstClr val="black"/>
                </a:solidFill>
              </a:rPr>
              <a:t> = 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D41FFF71-BAAE-4B6C-925A-10B344B3A1C6}"/>
              </a:ext>
            </a:extLst>
          </p:cNvPr>
          <p:cNvGraphicFramePr>
            <a:graphicFrameLocks noGrp="1"/>
          </p:cNvGraphicFramePr>
          <p:nvPr/>
        </p:nvGraphicFramePr>
        <p:xfrm>
          <a:off x="479969" y="1166650"/>
          <a:ext cx="2209307" cy="19133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94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4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A4C51E42-FD6E-40A9-9E8E-29C31D243E1A}"/>
              </a:ext>
            </a:extLst>
          </p:cNvPr>
          <p:cNvGraphicFramePr>
            <a:graphicFrameLocks noGrp="1"/>
          </p:cNvGraphicFramePr>
          <p:nvPr/>
        </p:nvGraphicFramePr>
        <p:xfrm>
          <a:off x="506319" y="3464916"/>
          <a:ext cx="2209307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  <a:gridCol w="795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97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395200" cy="7143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ea typeface="SimSun" pitchFamily="2" charset="-122"/>
              </a:rPr>
              <a:t>Data Space Pruning Should Be Explored Recursively </a:t>
            </a:r>
            <a:endParaRPr lang="en-US" sz="4000" dirty="0">
              <a:ea typeface="SimSun" charset="0"/>
              <a:cs typeface="SimSun" charset="0"/>
            </a:endParaRP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3965365" y="1277647"/>
            <a:ext cx="7528481" cy="3047256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>
                <a:sym typeface="Wingdings" pitchFamily="2" charset="2"/>
              </a:rPr>
              <a:t>Example. c</a:t>
            </a:r>
            <a:r>
              <a:rPr lang="en-US" altLang="en-US" sz="2400" baseline="-25000" dirty="0">
                <a:sym typeface="Wingdings" pitchFamily="2" charset="2"/>
              </a:rPr>
              <a:t>3</a:t>
            </a:r>
            <a:r>
              <a:rPr lang="en-US" altLang="en-US" sz="2400" dirty="0">
                <a:sym typeface="Wingdings" pitchFamily="2" charset="2"/>
              </a:rPr>
              <a:t>: </a:t>
            </a:r>
            <a:r>
              <a:rPr lang="en-US" altLang="en-US" sz="2400" i="1" dirty="0">
                <a:sym typeface="Wingdings" pitchFamily="2" charset="2"/>
              </a:rPr>
              <a:t>range</a:t>
            </a:r>
            <a:r>
              <a:rPr lang="en-US" altLang="en-US" sz="2400" dirty="0">
                <a:sym typeface="Wingdings" pitchFamily="2" charset="2"/>
              </a:rPr>
              <a:t>(</a:t>
            </a:r>
            <a:r>
              <a:rPr lang="en-US" altLang="en-US" sz="2400" i="1" dirty="0" err="1">
                <a:sym typeface="Wingdings" pitchFamily="2" charset="2"/>
              </a:rPr>
              <a:t>S.Profit</a:t>
            </a:r>
            <a:r>
              <a:rPr lang="en-US" altLang="en-US" sz="2400" dirty="0">
                <a:sym typeface="Wingdings" pitchFamily="2" charset="2"/>
              </a:rPr>
              <a:t>)</a:t>
            </a:r>
            <a:r>
              <a:rPr lang="en-US" altLang="en-US" sz="2400" i="1" dirty="0">
                <a:sym typeface="Wingdings" pitchFamily="2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&gt;</a:t>
            </a:r>
            <a:r>
              <a:rPr lang="en-US" altLang="en-US" sz="2400" i="1" dirty="0">
                <a:sym typeface="Wingdings" pitchFamily="2" charset="2"/>
              </a:rPr>
              <a:t> 25</a:t>
            </a:r>
            <a:endParaRPr lang="en-US" altLang="en-US" dirty="0">
              <a:sym typeface="Wingdings" pitchFamily="2" charset="2"/>
            </a:endParaRPr>
          </a:p>
          <a:p>
            <a:pPr lvl="1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We check b’s projected database</a:t>
            </a:r>
          </a:p>
          <a:p>
            <a:pPr lvl="2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But item “a” is infrequent (sup = 1)</a:t>
            </a:r>
          </a:p>
          <a:p>
            <a:pPr lvl="2">
              <a:defRPr/>
            </a:pPr>
            <a:endParaRPr lang="en-US" altLang="en-US" sz="2400" dirty="0">
              <a:solidFill>
                <a:prstClr val="black"/>
              </a:solidFill>
              <a:sym typeface="Wingdings" pitchFamily="2" charset="2"/>
            </a:endParaRPr>
          </a:p>
          <a:p>
            <a:pPr lvl="2">
              <a:defRPr/>
            </a:pPr>
            <a:endParaRPr lang="en-US" altLang="en-US" sz="2400" dirty="0">
              <a:solidFill>
                <a:prstClr val="black"/>
              </a:solidFill>
              <a:sym typeface="Wingdings" pitchFamily="2" charset="2"/>
            </a:endParaRPr>
          </a:p>
          <a:p>
            <a:pPr lvl="1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After removing “a (40)” from T</a:t>
            </a:r>
            <a:r>
              <a:rPr lang="en-US" altLang="en-US" sz="2400" baseline="-25000" dirty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 </a:t>
            </a:r>
          </a:p>
          <a:p>
            <a:pPr lvl="2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T</a:t>
            </a:r>
            <a:r>
              <a:rPr lang="en-US" altLang="en-US" sz="2400" baseline="-25000" dirty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 cannot satisfy </a:t>
            </a:r>
            <a:r>
              <a:rPr lang="en-US" altLang="en-US" sz="2400" dirty="0">
                <a:sym typeface="Wingdings" pitchFamily="2" charset="2"/>
              </a:rPr>
              <a:t>c</a:t>
            </a:r>
            <a:r>
              <a:rPr lang="en-US" altLang="en-US" sz="2400" baseline="-25000" dirty="0">
                <a:sym typeface="Wingdings" pitchFamily="2" charset="2"/>
              </a:rPr>
              <a:t>3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 any more</a:t>
            </a:r>
          </a:p>
          <a:p>
            <a:pPr lvl="3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Since “b (0)” and “c (−20), d (−15), f (−10), h (5)”</a:t>
            </a:r>
          </a:p>
          <a:p>
            <a:pPr lvl="2">
              <a:defRPr/>
            </a:pP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By removing T</a:t>
            </a:r>
            <a:r>
              <a:rPr lang="en-US" altLang="en-US" sz="2400" baseline="-25000" dirty="0">
                <a:solidFill>
                  <a:prstClr val="black"/>
                </a:solidFill>
                <a:sym typeface="Wingdings" pitchFamily="2" charset="2"/>
              </a:rPr>
              <a:t>10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, we can also prune “h” in T</a:t>
            </a:r>
            <a:r>
              <a:rPr lang="en-US" altLang="en-US" sz="2400" baseline="-25000" dirty="0">
                <a:solidFill>
                  <a:prstClr val="black"/>
                </a:solidFill>
                <a:sym typeface="Wingdings" pitchFamily="2" charset="2"/>
              </a:rPr>
              <a:t>20</a:t>
            </a:r>
            <a:r>
              <a:rPr lang="en-US" altLang="en-US" sz="2400" dirty="0">
                <a:solidFill>
                  <a:prstClr val="black"/>
                </a:solidFill>
                <a:sym typeface="Wingdings" pitchFamily="2" charset="2"/>
              </a:rPr>
              <a:t> </a:t>
            </a:r>
          </a:p>
        </p:txBody>
      </p:sp>
      <p:sp>
        <p:nvSpPr>
          <p:cNvPr id="10245" name="Text Box 24"/>
          <p:cNvSpPr txBox="1">
            <a:spLocks noChangeArrowheads="1"/>
          </p:cNvSpPr>
          <p:nvPr/>
        </p:nvSpPr>
        <p:spPr bwMode="auto">
          <a:xfrm>
            <a:off x="300082" y="3177119"/>
            <a:ext cx="1828800" cy="40011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min_sup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 = 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102575"/>
              </p:ext>
            </p:extLst>
          </p:nvPr>
        </p:nvGraphicFramePr>
        <p:xfrm>
          <a:off x="101164" y="1283609"/>
          <a:ext cx="2126589" cy="190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34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2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25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b, c, d, f,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g, h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b, c, d,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e, f, g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16084"/>
              </p:ext>
            </p:extLst>
          </p:nvPr>
        </p:nvGraphicFramePr>
        <p:xfrm>
          <a:off x="2176434" y="1292753"/>
          <a:ext cx="1727200" cy="326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Profit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dirty="0">
                          <a:solidFill>
                            <a:prstClr val="black"/>
                          </a:solidFill>
                          <a:sym typeface="Wingdings" pitchFamily="2" charset="2"/>
                        </a:rPr>
                        <a:t>−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0316" name="Text Box 123"/>
          <p:cNvSpPr txBox="1">
            <a:spLocks noChangeArrowheads="1"/>
          </p:cNvSpPr>
          <p:nvPr/>
        </p:nvSpPr>
        <p:spPr bwMode="auto">
          <a:xfrm>
            <a:off x="10215507" y="1092981"/>
            <a:ext cx="126329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b’s-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proj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. DB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42208"/>
              </p:ext>
            </p:extLst>
          </p:nvPr>
        </p:nvGraphicFramePr>
        <p:xfrm>
          <a:off x="9793846" y="1483716"/>
          <a:ext cx="2011000" cy="148992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75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34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921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d, f,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9407283" y="1707076"/>
            <a:ext cx="362787" cy="32577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426100" y="1938452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55934"/>
              </p:ext>
            </p:extLst>
          </p:nvPr>
        </p:nvGraphicFramePr>
        <p:xfrm>
          <a:off x="9770482" y="5344072"/>
          <a:ext cx="2153343" cy="14635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7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5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d, f,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9" name="Line 299"/>
          <p:cNvSpPr>
            <a:spLocks noChangeShapeType="1"/>
          </p:cNvSpPr>
          <p:nvPr/>
        </p:nvSpPr>
        <p:spPr bwMode="auto">
          <a:xfrm>
            <a:off x="9859838" y="5891141"/>
            <a:ext cx="1955214" cy="6708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0" name="Line 310"/>
          <p:cNvSpPr>
            <a:spLocks noChangeShapeType="1"/>
          </p:cNvSpPr>
          <p:nvPr/>
        </p:nvSpPr>
        <p:spPr bwMode="auto">
          <a:xfrm>
            <a:off x="11229900" y="6157251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Line 310"/>
          <p:cNvSpPr>
            <a:spLocks noChangeShapeType="1"/>
          </p:cNvSpPr>
          <p:nvPr/>
        </p:nvSpPr>
        <p:spPr bwMode="auto">
          <a:xfrm>
            <a:off x="10332271" y="5795096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val 24"/>
          <p:cNvSpPr/>
          <p:nvPr/>
        </p:nvSpPr>
        <p:spPr>
          <a:xfrm>
            <a:off x="10392354" y="5757992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 Box 123"/>
          <p:cNvSpPr txBox="1">
            <a:spLocks noChangeArrowheads="1"/>
          </p:cNvSpPr>
          <p:nvPr/>
        </p:nvSpPr>
        <p:spPr bwMode="auto">
          <a:xfrm>
            <a:off x="10598252" y="4941877"/>
            <a:ext cx="126329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b’s-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proj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. DB</a:t>
            </a:r>
          </a:p>
        </p:txBody>
      </p:sp>
      <p:sp>
        <p:nvSpPr>
          <p:cNvPr id="34" name="Oval 26"/>
          <p:cNvSpPr/>
          <p:nvPr/>
        </p:nvSpPr>
        <p:spPr>
          <a:xfrm>
            <a:off x="11229900" y="6125974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76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  <p:bldP spid="10316" grpId="0" animBg="1"/>
      <p:bldP spid="4" grpId="0" animBg="1"/>
      <p:bldP spid="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Mining Multiple-Level Frequent Patterns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561648" y="1239896"/>
            <a:ext cx="4500490" cy="214544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Items often form hierarchies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Milk: Dairyland 2% milk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Bread: Wonder wheat bread</a:t>
            </a:r>
          </a:p>
          <a:p>
            <a:pPr lvl="1">
              <a:spcAft>
                <a:spcPts val="600"/>
              </a:spcAft>
            </a:pPr>
            <a:endParaRPr lang="en-US" alt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CE59EC3-7216-8C8B-7615-66ED50D10534}"/>
              </a:ext>
            </a:extLst>
          </p:cNvPr>
          <p:cNvGrpSpPr/>
          <p:nvPr/>
        </p:nvGrpSpPr>
        <p:grpSpPr>
          <a:xfrm>
            <a:off x="5092132" y="1270512"/>
            <a:ext cx="6722933" cy="1973748"/>
            <a:chOff x="4887543" y="1249700"/>
            <a:chExt cx="6722933" cy="1973748"/>
          </a:xfrm>
        </p:grpSpPr>
        <p:grpSp>
          <p:nvGrpSpPr>
            <p:cNvPr id="3" name="Group 2"/>
            <p:cNvGrpSpPr/>
            <p:nvPr/>
          </p:nvGrpSpPr>
          <p:grpSpPr>
            <a:xfrm>
              <a:off x="4887543" y="1249700"/>
              <a:ext cx="2008049" cy="1973748"/>
              <a:chOff x="1699136" y="4386800"/>
              <a:chExt cx="2008049" cy="1973748"/>
            </a:xfrm>
          </p:grpSpPr>
          <p:sp>
            <p:nvSpPr>
              <p:cNvPr id="4102" name="Rectangle 5"/>
              <p:cNvSpPr>
                <a:spLocks noChangeArrowheads="1"/>
              </p:cNvSpPr>
              <p:nvPr/>
            </p:nvSpPr>
            <p:spPr bwMode="auto">
              <a:xfrm>
                <a:off x="1717518" y="4386800"/>
                <a:ext cx="1989667" cy="42092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342900" marR="0" lvl="0" indent="-34290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8C8C8C"/>
                  </a:buClr>
                  <a:buSzPct val="60000"/>
                  <a:buFont typeface="Wingdings" pitchFamily="2" charset="2"/>
                  <a:buNone/>
                  <a:tabLst/>
                  <a:defRPr/>
                </a:pPr>
                <a:r>
                  <a:rPr kumimoji="0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Uniform support</a:t>
                </a:r>
                <a:endPara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06" name="Text Box 9"/>
              <p:cNvSpPr txBox="1">
                <a:spLocks noChangeArrowheads="1"/>
              </p:cNvSpPr>
              <p:nvPr/>
            </p:nvSpPr>
            <p:spPr bwMode="auto">
              <a:xfrm>
                <a:off x="1699136" y="4838178"/>
                <a:ext cx="1365250" cy="584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Level 1</a:t>
                </a:r>
              </a:p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min_sup</a:t>
                </a: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= 5%</a:t>
                </a:r>
              </a:p>
            </p:txBody>
          </p:sp>
          <p:sp>
            <p:nvSpPr>
              <p:cNvPr id="4107" name="Text Box 10"/>
              <p:cNvSpPr txBox="1">
                <a:spLocks noChangeArrowheads="1"/>
              </p:cNvSpPr>
              <p:nvPr/>
            </p:nvSpPr>
            <p:spPr bwMode="auto">
              <a:xfrm>
                <a:off x="1717518" y="5776057"/>
                <a:ext cx="1365250" cy="584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Level 2</a:t>
                </a:r>
              </a:p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min_sup</a:t>
                </a: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= 5%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589171" y="1270512"/>
              <a:ext cx="2021305" cy="1937434"/>
              <a:chOff x="8414279" y="4386800"/>
              <a:chExt cx="2161440" cy="1937434"/>
            </a:xfrm>
          </p:grpSpPr>
          <p:sp>
            <p:nvSpPr>
              <p:cNvPr id="4108" name="Text Box 11"/>
              <p:cNvSpPr txBox="1">
                <a:spLocks noChangeArrowheads="1"/>
              </p:cNvSpPr>
              <p:nvPr/>
            </p:nvSpPr>
            <p:spPr bwMode="auto">
              <a:xfrm>
                <a:off x="8737601" y="4787886"/>
                <a:ext cx="1365250" cy="584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Level 1</a:t>
                </a:r>
              </a:p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min_sup</a:t>
                </a: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= 5%</a:t>
                </a:r>
              </a:p>
            </p:txBody>
          </p:sp>
          <p:sp>
            <p:nvSpPr>
              <p:cNvPr id="4109" name="Text Box 12"/>
              <p:cNvSpPr txBox="1">
                <a:spLocks noChangeArrowheads="1"/>
              </p:cNvSpPr>
              <p:nvPr/>
            </p:nvSpPr>
            <p:spPr bwMode="auto">
              <a:xfrm>
                <a:off x="8754977" y="5739743"/>
                <a:ext cx="1365250" cy="5844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Level 2</a:t>
                </a:r>
              </a:p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min_sup</a:t>
                </a:r>
                <a:r>
                  <a:rPr kumimoji="0" lang="en-US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 = 1%</a:t>
                </a:r>
              </a:p>
            </p:txBody>
          </p:sp>
          <p:sp>
            <p:nvSpPr>
              <p:cNvPr id="4110" name="Rectangle 13"/>
              <p:cNvSpPr>
                <a:spLocks noChangeArrowheads="1"/>
              </p:cNvSpPr>
              <p:nvPr/>
            </p:nvSpPr>
            <p:spPr bwMode="auto">
              <a:xfrm>
                <a:off x="8414279" y="4386800"/>
                <a:ext cx="2161440" cy="40011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Reduced support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269713" y="1646611"/>
              <a:ext cx="3613524" cy="1515145"/>
              <a:chOff x="3556000" y="5312156"/>
              <a:chExt cx="4978401" cy="1044801"/>
            </a:xfrm>
          </p:grpSpPr>
          <p:sp>
            <p:nvSpPr>
              <p:cNvPr id="4103" name="Text Box 6"/>
              <p:cNvSpPr txBox="1">
                <a:spLocks noChangeArrowheads="1"/>
              </p:cNvSpPr>
              <p:nvPr/>
            </p:nvSpPr>
            <p:spPr bwMode="auto">
              <a:xfrm>
                <a:off x="4844954" y="5312156"/>
                <a:ext cx="2540000" cy="38838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Milk</a:t>
                </a:r>
              </a:p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[support = 10%]</a:t>
                </a:r>
              </a:p>
            </p:txBody>
          </p:sp>
          <p:sp>
            <p:nvSpPr>
              <p:cNvPr id="4104" name="Text Box 7"/>
              <p:cNvSpPr txBox="1">
                <a:spLocks noChangeArrowheads="1"/>
              </p:cNvSpPr>
              <p:nvPr/>
            </p:nvSpPr>
            <p:spPr bwMode="auto">
              <a:xfrm>
                <a:off x="3556000" y="5968569"/>
                <a:ext cx="2438400" cy="388388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2% Milk </a:t>
                </a:r>
              </a:p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[support = 6%]</a:t>
                </a:r>
              </a:p>
            </p:txBody>
          </p:sp>
          <p:sp>
            <p:nvSpPr>
              <p:cNvPr id="4105" name="Text Box 8"/>
              <p:cNvSpPr txBox="1">
                <a:spLocks noChangeArrowheads="1"/>
              </p:cNvSpPr>
              <p:nvPr/>
            </p:nvSpPr>
            <p:spPr bwMode="auto">
              <a:xfrm>
                <a:off x="6197600" y="5968569"/>
                <a:ext cx="2336801" cy="388388"/>
              </a:xfrm>
              <a:prstGeom prst="rect">
                <a:avLst/>
              </a:prstGeom>
              <a:solidFill>
                <a:srgbClr val="0070C0">
                  <a:alpha val="50195"/>
                </a:srgbClr>
              </a:solidFill>
              <a:ln w="952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82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Skim Milk </a:t>
                </a:r>
              </a:p>
              <a:p>
                <a:pPr marL="0" marR="0" lvl="0" indent="0" algn="ctr" defTabSz="457189" rtl="0" eaLnBrk="0" fontAlgn="auto" latinLnBrk="0" hangingPunct="0">
                  <a:lnSpc>
                    <a:spcPct val="6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D582C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[support = 2%]</a:t>
                </a:r>
              </a:p>
            </p:txBody>
          </p:sp>
          <p:cxnSp>
            <p:nvCxnSpPr>
              <p:cNvPr id="4111" name="AutoShape 14"/>
              <p:cNvCxnSpPr>
                <a:cxnSpLocks noChangeShapeType="1"/>
                <a:stCxn id="4103" idx="2"/>
                <a:endCxn id="4104" idx="0"/>
              </p:cNvCxnSpPr>
              <p:nvPr/>
            </p:nvCxnSpPr>
            <p:spPr bwMode="auto">
              <a:xfrm flipH="1">
                <a:off x="4775201" y="5700544"/>
                <a:ext cx="1339753" cy="2680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12" name="AutoShape 15"/>
              <p:cNvCxnSpPr>
                <a:cxnSpLocks noChangeShapeType="1"/>
                <a:stCxn id="4103" idx="2"/>
                <a:endCxn id="4105" idx="0"/>
              </p:cNvCxnSpPr>
              <p:nvPr/>
            </p:nvCxnSpPr>
            <p:spPr bwMode="auto">
              <a:xfrm>
                <a:off x="6114954" y="5700544"/>
                <a:ext cx="1251047" cy="26802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561648" y="3404399"/>
            <a:ext cx="10172753" cy="295057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4D173B22-1933-2E25-C86A-940D9A94542F}"/>
              </a:ext>
            </a:extLst>
          </p:cNvPr>
          <p:cNvSpPr txBox="1">
            <a:spLocks noChangeArrowheads="1"/>
          </p:cNvSpPr>
          <p:nvPr/>
        </p:nvSpPr>
        <p:spPr>
          <a:xfrm>
            <a:off x="656407" y="3424861"/>
            <a:ext cx="10077993" cy="3090249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Min-support thresholds for items following concept hierarchies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</a:rPr>
              <a:t>Uniform</a:t>
            </a:r>
            <a:r>
              <a:rPr lang="en-US" altLang="en-US" sz="2400" dirty="0">
                <a:solidFill>
                  <a:srgbClr val="000000"/>
                </a:solidFill>
              </a:rPr>
              <a:t> min-support across multiple levels (reasonable?)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Level-reduced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min-support:</a:t>
            </a:r>
          </a:p>
          <a:p>
            <a:pPr marL="858835" lvl="2" indent="-538163" defTabSz="914377">
              <a:spcAft>
                <a:spcPts val="600"/>
              </a:spcAft>
              <a:buClr>
                <a:srgbClr val="FF0000"/>
              </a:buClr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Items at the lower level are expected to have lower support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Efficient mining: 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Shared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multi-level mining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the lowest min-support to pass down the set of candidates</a:t>
            </a:r>
          </a:p>
          <a:p>
            <a:pPr marL="737870" lvl="1" indent="-537845">
              <a:spcAft>
                <a:spcPts val="600"/>
              </a:spcAft>
            </a:pPr>
            <a:endParaRPr lang="en-US" alt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4670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228599"/>
            <a:ext cx="12395200" cy="7143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4000" dirty="0">
                <a:ea typeface="SimSun" pitchFamily="2" charset="-122"/>
              </a:rPr>
              <a:t>Data Space Pruning Explored Recursively (Continued)</a:t>
            </a:r>
            <a:endParaRPr lang="en-US" sz="4000" dirty="0">
              <a:ea typeface="SimSun" charset="0"/>
              <a:cs typeface="SimSun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68994"/>
              </p:ext>
            </p:extLst>
          </p:nvPr>
        </p:nvGraphicFramePr>
        <p:xfrm>
          <a:off x="1712686" y="3086124"/>
          <a:ext cx="2153343" cy="146355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797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5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48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Transaction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a, c, d, f,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g, h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40" marB="4574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c, d, f, g</a:t>
                      </a:r>
                    </a:p>
                  </a:txBody>
                  <a:tcPr marL="121920" marR="121920" marT="45740" marB="4574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317" name="Line 299"/>
          <p:cNvSpPr>
            <a:spLocks noChangeShapeType="1"/>
          </p:cNvSpPr>
          <p:nvPr/>
        </p:nvSpPr>
        <p:spPr bwMode="auto">
          <a:xfrm>
            <a:off x="1802042" y="3633193"/>
            <a:ext cx="1955214" cy="6708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318" name="AutoShape 302"/>
          <p:cNvSpPr>
            <a:spLocks noChangeArrowheads="1"/>
          </p:cNvSpPr>
          <p:nvPr/>
        </p:nvSpPr>
        <p:spPr bwMode="auto">
          <a:xfrm>
            <a:off x="4230494" y="3146217"/>
            <a:ext cx="1359764" cy="973952"/>
          </a:xfrm>
          <a:prstGeom prst="wedgeRoundRectCallout">
            <a:avLst>
              <a:gd name="adj1" fmla="val -75662"/>
              <a:gd name="adj2" fmla="val 191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Recursive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Data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Pruning</a:t>
            </a:r>
          </a:p>
        </p:txBody>
      </p:sp>
      <p:sp>
        <p:nvSpPr>
          <p:cNvPr id="10319" name="Line 310"/>
          <p:cNvSpPr>
            <a:spLocks noChangeShapeType="1"/>
          </p:cNvSpPr>
          <p:nvPr/>
        </p:nvSpPr>
        <p:spPr bwMode="auto">
          <a:xfrm>
            <a:off x="3172104" y="3899303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320" name="Line 310"/>
          <p:cNvSpPr>
            <a:spLocks noChangeShapeType="1"/>
          </p:cNvSpPr>
          <p:nvPr/>
        </p:nvSpPr>
        <p:spPr bwMode="auto">
          <a:xfrm>
            <a:off x="2274475" y="3537148"/>
            <a:ext cx="304800" cy="228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321" name="Curved Left Arrow 16"/>
          <p:cNvSpPr>
            <a:spLocks noChangeArrowheads="1"/>
          </p:cNvSpPr>
          <p:nvPr/>
        </p:nvSpPr>
        <p:spPr bwMode="auto">
          <a:xfrm rot="16200000" flipH="1">
            <a:off x="4611849" y="3052661"/>
            <a:ext cx="411376" cy="2774585"/>
          </a:xfrm>
          <a:prstGeom prst="curvedLeftArrow">
            <a:avLst>
              <a:gd name="adj1" fmla="val 24965"/>
              <a:gd name="adj2" fmla="val 49949"/>
              <a:gd name="adj3" fmla="val 25000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0322" name="Text Box 123"/>
          <p:cNvSpPr txBox="1">
            <a:spLocks noChangeArrowheads="1"/>
          </p:cNvSpPr>
          <p:nvPr/>
        </p:nvSpPr>
        <p:spPr bwMode="auto">
          <a:xfrm>
            <a:off x="6276835" y="3337093"/>
            <a:ext cx="1286121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b’s FP-tree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42632" y="3760227"/>
            <a:ext cx="2363694" cy="400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single branch: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cdfg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: 2 </a:t>
            </a:r>
          </a:p>
        </p:txBody>
      </p:sp>
      <p:sp>
        <p:nvSpPr>
          <p:cNvPr id="20" name="Text Box 56"/>
          <p:cNvSpPr txBox="1">
            <a:spLocks noChangeArrowheads="1"/>
          </p:cNvSpPr>
          <p:nvPr/>
        </p:nvSpPr>
        <p:spPr bwMode="auto">
          <a:xfrm>
            <a:off x="8116690" y="2881114"/>
            <a:ext cx="2204469" cy="70788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Constraint: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range{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S.profit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} &gt; 25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15744" y="3923701"/>
            <a:ext cx="3471465" cy="707886"/>
          </a:xfrm>
          <a:prstGeom prst="rect">
            <a:avLst/>
          </a:prstGeom>
          <a:solidFill>
            <a:srgbClr val="F0CDBC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Only a single branch “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cdfg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MS PGothic" pitchFamily="34" charset="-128"/>
                <a:cs typeface="+mn-cs"/>
              </a:rPr>
              <a:t>: 2” to be mined in b’s projected DB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335760" y="5560676"/>
            <a:ext cx="11315208" cy="64130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Note: c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3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prunes T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 effectively only after “a” is pruned (by min-sup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Wingdings" pitchFamily="2" charset="2"/>
              </a:rPr>
              <a:t>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in b’s projected DB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334558" y="3500044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 Box 123"/>
          <p:cNvSpPr txBox="1">
            <a:spLocks noChangeArrowheads="1"/>
          </p:cNvSpPr>
          <p:nvPr/>
        </p:nvSpPr>
        <p:spPr bwMode="auto">
          <a:xfrm>
            <a:off x="538747" y="3070877"/>
            <a:ext cx="126329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b’s-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proj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34" charset="-128"/>
                <a:cs typeface="+mn-cs"/>
              </a:rPr>
              <a:t>. DB</a:t>
            </a:r>
          </a:p>
        </p:txBody>
      </p:sp>
      <p:sp>
        <p:nvSpPr>
          <p:cNvPr id="27" name="Oval 26"/>
          <p:cNvSpPr/>
          <p:nvPr/>
        </p:nvSpPr>
        <p:spPr>
          <a:xfrm>
            <a:off x="3172104" y="3868026"/>
            <a:ext cx="262497" cy="279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26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7" grpId="0" animBg="1"/>
      <p:bldP spid="10318" grpId="0" animBg="1"/>
      <p:bldP spid="10319" grpId="0" animBg="1"/>
      <p:bldP spid="10320" grpId="0" animBg="1"/>
      <p:bldP spid="10321" grpId="0" animBg="1"/>
      <p:bldP spid="10322" grpId="0" animBg="1"/>
      <p:bldP spid="19" grpId="0" animBg="1"/>
      <p:bldP spid="20" grpId="0" animBg="1"/>
      <p:bldP spid="23" grpId="0" animBg="1"/>
      <p:bldP spid="24" grpId="0"/>
      <p:bldP spid="25" grpId="0" animBg="1"/>
      <p:bldP spid="26" grpId="0" animBg="1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2509"/>
            <a:ext cx="12192000" cy="65809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Succinctness: Pruning Both Data and Pattern Spaces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0147"/>
            <a:ext cx="10845046" cy="5453204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Succinctness: A constraint c is </a:t>
            </a:r>
            <a:r>
              <a:rPr lang="en-US" sz="2400" b="1" dirty="0">
                <a:latin typeface="Calibri" charset="0"/>
                <a:ea typeface="ＭＳ Ｐゴシック" charset="0"/>
              </a:rPr>
              <a:t>succinct</a:t>
            </a:r>
            <a:r>
              <a:rPr lang="en-US" sz="2400" dirty="0">
                <a:latin typeface="Calibri" charset="0"/>
                <a:ea typeface="ＭＳ Ｐゴシック" charset="0"/>
              </a:rPr>
              <a:t> if it can be enforced by:</a:t>
            </a: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Directly manipulating the data: </a:t>
            </a:r>
            <a:r>
              <a:rPr lang="en-US" sz="2400" b="1" dirty="0">
                <a:latin typeface="Calibri" charset="0"/>
                <a:ea typeface="ＭＳ Ｐゴシック" charset="0"/>
              </a:rPr>
              <a:t>Data Succinct</a:t>
            </a: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Directly enumerating all and only those sets that are guaranteed to satisfy c: </a:t>
            </a:r>
            <a:r>
              <a:rPr lang="en-US" sz="2400" b="1" dirty="0">
                <a:latin typeface="Calibri" charset="0"/>
                <a:ea typeface="ＭＳ Ｐゴシック" charset="0"/>
              </a:rPr>
              <a:t>Pattern Succinct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E.g. 1: To find those patterns containing item 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i</a:t>
            </a:r>
            <a:endParaRPr lang="en-US" sz="2400" i="1" dirty="0">
              <a:latin typeface="Calibri" charset="0"/>
              <a:ea typeface="ＭＳ Ｐゴシック" charset="0"/>
            </a:endParaRP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Mine only </a:t>
            </a:r>
            <a:r>
              <a:rPr lang="en-US" sz="2400" i="1" dirty="0" err="1">
                <a:latin typeface="Calibri" charset="0"/>
                <a:ea typeface="ＭＳ Ｐゴシック" charset="0"/>
                <a:sym typeface="Symbol" charset="0"/>
              </a:rPr>
              <a:t>i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-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projected DB </a:t>
            </a:r>
            <a:r>
              <a:rPr lang="en-US" sz="2400" dirty="0">
                <a:latin typeface="Calibri" charset="0"/>
                <a:ea typeface="ＭＳ Ｐゴシック" charset="0"/>
              </a:rPr>
              <a:t>(data space pruning)</a:t>
            </a:r>
          </a:p>
          <a:p>
            <a:pPr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E.g. 3: 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3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min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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succinct</a:t>
            </a:r>
          </a:p>
          <a:p>
            <a:pPr lvl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Start with only items whose price  v </a:t>
            </a:r>
            <a:r>
              <a:rPr lang="en-US" sz="2400" dirty="0">
                <a:latin typeface="Calibri" charset="0"/>
                <a:ea typeface="ＭＳ Ｐゴシック" charset="0"/>
              </a:rPr>
              <a:t>and remove transactions with high-price items only (pattern + data space pruning)</a:t>
            </a:r>
            <a:endParaRPr lang="en-US" sz="2400" dirty="0">
              <a:latin typeface="Calibri" charset="0"/>
              <a:ea typeface="ＭＳ Ｐゴシック" charset="0"/>
              <a:sym typeface="Symbol" charset="0"/>
            </a:endParaRPr>
          </a:p>
          <a:p>
            <a:pPr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E.g. 4: c</a:t>
            </a:r>
            <a:r>
              <a:rPr lang="en-US" sz="2400" baseline="-25000" dirty="0">
                <a:latin typeface="Calibri" charset="0"/>
                <a:ea typeface="ＭＳ Ｐゴシック" charset="0"/>
                <a:sym typeface="Symbol" charset="0"/>
              </a:rPr>
              <a:t>4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: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sum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  <a:sym typeface="Symbol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)  </a:t>
            </a:r>
            <a:r>
              <a:rPr lang="en-US" sz="2400" i="1" dirty="0">
                <a:latin typeface="Calibri" charset="0"/>
                <a:ea typeface="ＭＳ Ｐゴシック" charset="0"/>
                <a:sym typeface="Symbol" charset="0"/>
              </a:rPr>
              <a:t>v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 is not succinct</a:t>
            </a:r>
          </a:p>
          <a:p>
            <a:pPr lvl="1" eaLnBrk="1" hangingPunct="1">
              <a:lnSpc>
                <a:spcPct val="110000"/>
              </a:lnSpc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It cannot be determined beforehand since sum of the price of </a:t>
            </a:r>
            <a:r>
              <a:rPr lang="en-US" sz="2400" dirty="0" err="1">
                <a:latin typeface="Calibri" charset="0"/>
                <a:ea typeface="ＭＳ Ｐゴシック" charset="0"/>
                <a:sym typeface="Symbol" charset="0"/>
              </a:rPr>
              <a:t>itemset</a:t>
            </a:r>
            <a:r>
              <a:rPr lang="en-US" sz="2400" dirty="0">
                <a:latin typeface="Calibri" charset="0"/>
                <a:ea typeface="ＭＳ Ｐゴシック" charset="0"/>
                <a:sym typeface="Symbol" charset="0"/>
              </a:rPr>
              <a:t> S keeps increasing</a:t>
            </a:r>
          </a:p>
        </p:txBody>
      </p:sp>
    </p:spTree>
    <p:extLst>
      <p:ext uri="{BB962C8B-B14F-4D97-AF65-F5344CB8AC3E}">
        <p14:creationId xmlns:p14="http://schemas.microsoft.com/office/powerpoint/2010/main" val="225979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fa-IR"/>
              <a:t>The Apriori Algorithm — Example</a:t>
            </a:r>
          </a:p>
        </p:txBody>
      </p:sp>
      <p:graphicFrame>
        <p:nvGraphicFramePr>
          <p:cNvPr id="25604" name="Object 3"/>
          <p:cNvGraphicFramePr>
            <a:graphicFrameLocks noChangeAspect="1"/>
          </p:cNvGraphicFramePr>
          <p:nvPr/>
        </p:nvGraphicFramePr>
        <p:xfrm>
          <a:off x="1827213" y="1795464"/>
          <a:ext cx="1814512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Worksheet" r:id="rId4" imgW="1667372" imgH="1743437" progId="Excel.Sheet.8">
                  <p:embed/>
                </p:oleObj>
              </mc:Choice>
              <mc:Fallback>
                <p:oleObj name="Worksheet" r:id="rId4" imgW="1667372" imgH="1743437" progId="Excel.Sheet.8">
                  <p:embed/>
                  <p:pic>
                    <p:nvPicPr>
                      <p:cNvPr id="2560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795464"/>
                        <a:ext cx="1814512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1779589" y="1389063"/>
            <a:ext cx="159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Database D</a:t>
            </a:r>
          </a:p>
        </p:txBody>
      </p:sp>
      <p:graphicFrame>
        <p:nvGraphicFramePr>
          <p:cNvPr id="25606" name="Object 5"/>
          <p:cNvGraphicFramePr>
            <a:graphicFrameLocks noChangeAspect="1"/>
          </p:cNvGraphicFramePr>
          <p:nvPr/>
        </p:nvGraphicFramePr>
        <p:xfrm>
          <a:off x="4786314" y="1468438"/>
          <a:ext cx="1824037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Worksheet" r:id="rId6" imgW="1619701" imgH="2086337" progId="Excel.Sheet.8">
                  <p:embed/>
                </p:oleObj>
              </mc:Choice>
              <mc:Fallback>
                <p:oleObj name="Worksheet" r:id="rId6" imgW="1619701" imgH="2086337" progId="Excel.Sheet.8">
                  <p:embed/>
                  <p:pic>
                    <p:nvPicPr>
                      <p:cNvPr id="2560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468438"/>
                        <a:ext cx="1824037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Object 6"/>
          <p:cNvGraphicFramePr>
            <a:graphicFrameLocks noChangeAspect="1"/>
          </p:cNvGraphicFramePr>
          <p:nvPr/>
        </p:nvGraphicFramePr>
        <p:xfrm>
          <a:off x="7308850" y="1560513"/>
          <a:ext cx="2046288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Worksheet" r:id="rId8" imgW="1619701" imgH="1743437" progId="Excel.Sheet.8">
                  <p:embed/>
                </p:oleObj>
              </mc:Choice>
              <mc:Fallback>
                <p:oleObj name="Worksheet" r:id="rId8" imgW="1619701" imgH="1743437" progId="Excel.Sheet.8">
                  <p:embed/>
                  <p:pic>
                    <p:nvPicPr>
                      <p:cNvPr id="2560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560513"/>
                        <a:ext cx="2046288" cy="16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3705225" y="2273300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>
            <a:off x="3821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10" name="Text Box 9"/>
          <p:cNvSpPr txBox="1">
            <a:spLocks noChangeArrowheads="1"/>
          </p:cNvSpPr>
          <p:nvPr/>
        </p:nvSpPr>
        <p:spPr bwMode="auto">
          <a:xfrm>
            <a:off x="4283075" y="17208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611" name="Text Box 10"/>
          <p:cNvSpPr txBox="1">
            <a:spLocks noChangeArrowheads="1"/>
          </p:cNvSpPr>
          <p:nvPr/>
        </p:nvSpPr>
        <p:spPr bwMode="auto">
          <a:xfrm>
            <a:off x="6870701" y="156368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25612" name="Object 11"/>
          <p:cNvGraphicFramePr>
            <a:graphicFrameLocks noChangeAspect="1"/>
          </p:cNvGraphicFramePr>
          <p:nvPr/>
        </p:nvGraphicFramePr>
        <p:xfrm>
          <a:off x="8134351" y="3381376"/>
          <a:ext cx="112077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Worksheet" r:id="rId10" imgW="990961" imgH="2429237" progId="Excel.Sheet.8">
                  <p:embed/>
                </p:oleObj>
              </mc:Choice>
              <mc:Fallback>
                <p:oleObj name="Worksheet" r:id="rId10" imgW="990961" imgH="2429237" progId="Excel.Sheet.8">
                  <p:embed/>
                  <p:pic>
                    <p:nvPicPr>
                      <p:cNvPr id="256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1" y="3381376"/>
                        <a:ext cx="1120775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2"/>
          <p:cNvGraphicFramePr>
            <a:graphicFrameLocks noChangeAspect="1"/>
          </p:cNvGraphicFramePr>
          <p:nvPr/>
        </p:nvGraphicFramePr>
        <p:xfrm>
          <a:off x="4724401" y="3492500"/>
          <a:ext cx="1736725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Worksheet" r:id="rId12" imgW="1581421" imgH="2429237" progId="Excel.Sheet.8">
                  <p:embed/>
                </p:oleObj>
              </mc:Choice>
              <mc:Fallback>
                <p:oleObj name="Worksheet" r:id="rId12" imgW="1581421" imgH="2429237" progId="Excel.Sheet.8">
                  <p:embed/>
                  <p:pic>
                    <p:nvPicPr>
                      <p:cNvPr id="256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3492500"/>
                        <a:ext cx="1736725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4" name="Object 13"/>
          <p:cNvGraphicFramePr>
            <a:graphicFrameLocks noChangeAspect="1"/>
          </p:cNvGraphicFramePr>
          <p:nvPr/>
        </p:nvGraphicFramePr>
        <p:xfrm>
          <a:off x="2336801" y="3756026"/>
          <a:ext cx="1717675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Worksheet" r:id="rId14" imgW="1581421" imgH="1743437" progId="Excel.Sheet.8">
                  <p:embed/>
                </p:oleObj>
              </mc:Choice>
              <mc:Fallback>
                <p:oleObj name="Worksheet" r:id="rId14" imgW="1581421" imgH="1743437" progId="Excel.Sheet.8">
                  <p:embed/>
                  <p:pic>
                    <p:nvPicPr>
                      <p:cNvPr id="256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1" y="3756026"/>
                        <a:ext cx="1717675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1825626" y="37290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616" name="Text Box 15"/>
          <p:cNvSpPr txBox="1">
            <a:spLocks noChangeArrowheads="1"/>
          </p:cNvSpPr>
          <p:nvPr/>
        </p:nvSpPr>
        <p:spPr bwMode="auto">
          <a:xfrm>
            <a:off x="4252913" y="33321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617" name="Text Box 16"/>
          <p:cNvSpPr txBox="1">
            <a:spLocks noChangeArrowheads="1"/>
          </p:cNvSpPr>
          <p:nvPr/>
        </p:nvSpPr>
        <p:spPr bwMode="auto">
          <a:xfrm>
            <a:off x="7540625" y="33829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5618" name="Line 17"/>
          <p:cNvSpPr>
            <a:spLocks noChangeShapeType="1"/>
          </p:cNvSpPr>
          <p:nvPr/>
        </p:nvSpPr>
        <p:spPr bwMode="auto">
          <a:xfrm flipH="1">
            <a:off x="6651626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6672263" y="3751263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sp>
        <p:nvSpPr>
          <p:cNvPr id="25620" name="AutoShape 19"/>
          <p:cNvSpPr>
            <a:spLocks noChangeArrowheads="1"/>
          </p:cNvSpPr>
          <p:nvPr/>
        </p:nvSpPr>
        <p:spPr bwMode="auto">
          <a:xfrm>
            <a:off x="9385301" y="3267225"/>
            <a:ext cx="627063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5621" name="Line 20"/>
          <p:cNvSpPr>
            <a:spLocks noChangeShapeType="1"/>
          </p:cNvSpPr>
          <p:nvPr/>
        </p:nvSpPr>
        <p:spPr bwMode="auto">
          <a:xfrm>
            <a:off x="4059239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22" name="Text Box 21"/>
          <p:cNvSpPr txBox="1">
            <a:spLocks noChangeArrowheads="1"/>
          </p:cNvSpPr>
          <p:nvPr/>
        </p:nvSpPr>
        <p:spPr bwMode="auto">
          <a:xfrm>
            <a:off x="2222500" y="58023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5623" name="Text Box 22"/>
          <p:cNvSpPr txBox="1">
            <a:spLocks noChangeArrowheads="1"/>
          </p:cNvSpPr>
          <p:nvPr/>
        </p:nvSpPr>
        <p:spPr bwMode="auto">
          <a:xfrm>
            <a:off x="5638801" y="57912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25624" name="Object 23"/>
          <p:cNvGraphicFramePr>
            <a:graphicFrameLocks noChangeAspect="1"/>
          </p:cNvGraphicFramePr>
          <p:nvPr/>
        </p:nvGraphicFramePr>
        <p:xfrm>
          <a:off x="2690814" y="5845175"/>
          <a:ext cx="1125537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Worksheet" r:id="rId16" imgW="990961" imgH="714737" progId="Excel.Sheet.8">
                  <p:embed/>
                </p:oleObj>
              </mc:Choice>
              <mc:Fallback>
                <p:oleObj name="Worksheet" r:id="rId16" imgW="990961" imgH="714737" progId="Excel.Sheet.8">
                  <p:embed/>
                  <p:pic>
                    <p:nvPicPr>
                      <p:cNvPr id="256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4" y="5845175"/>
                        <a:ext cx="1125537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5" name="Text Box 24"/>
          <p:cNvSpPr txBox="1">
            <a:spLocks noChangeArrowheads="1"/>
          </p:cNvSpPr>
          <p:nvPr/>
        </p:nvSpPr>
        <p:spPr bwMode="auto">
          <a:xfrm>
            <a:off x="4256088" y="5881688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graphicFrame>
        <p:nvGraphicFramePr>
          <p:cNvPr id="25626" name="Object 25"/>
          <p:cNvGraphicFramePr>
            <a:graphicFrameLocks noChangeAspect="1"/>
          </p:cNvGraphicFramePr>
          <p:nvPr/>
        </p:nvGraphicFramePr>
        <p:xfrm>
          <a:off x="6092825" y="5835651"/>
          <a:ext cx="17541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Worksheet" r:id="rId18" imgW="1581421" imgH="705332" progId="Excel.Sheet.8">
                  <p:embed/>
                </p:oleObj>
              </mc:Choice>
              <mc:Fallback>
                <p:oleObj name="Worksheet" r:id="rId18" imgW="1581421" imgH="705332" progId="Excel.Sheet.8">
                  <p:embed/>
                  <p:pic>
                    <p:nvPicPr>
                      <p:cNvPr id="256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5835651"/>
                        <a:ext cx="1754188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7" name="AutoShape 26"/>
          <p:cNvSpPr>
            <a:spLocks noChangeArrowheads="1"/>
          </p:cNvSpPr>
          <p:nvPr/>
        </p:nvSpPr>
        <p:spPr bwMode="auto">
          <a:xfrm>
            <a:off x="1725614" y="5240487"/>
            <a:ext cx="184731" cy="461665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5628" name="Line 27"/>
          <p:cNvSpPr>
            <a:spLocks noChangeShapeType="1"/>
          </p:cNvSpPr>
          <p:nvPr/>
        </p:nvSpPr>
        <p:spPr bwMode="auto">
          <a:xfrm>
            <a:off x="67056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29" name="Line 28"/>
          <p:cNvSpPr>
            <a:spLocks noChangeShapeType="1"/>
          </p:cNvSpPr>
          <p:nvPr/>
        </p:nvSpPr>
        <p:spPr bwMode="auto">
          <a:xfrm flipH="1">
            <a:off x="4191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630" name="TextBox 1"/>
          <p:cNvSpPr txBox="1">
            <a:spLocks noChangeArrowheads="1"/>
          </p:cNvSpPr>
          <p:nvPr/>
        </p:nvSpPr>
        <p:spPr bwMode="auto">
          <a:xfrm>
            <a:off x="9199563" y="1193800"/>
            <a:ext cx="1516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b="1">
                <a:solidFill>
                  <a:srgbClr val="FF0000"/>
                </a:solidFill>
              </a:rPr>
              <a:t>min_sup=2</a:t>
            </a:r>
            <a:endParaRPr lang="fa-IR" altLang="fa-IR"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fa-IR" sz="3600" dirty="0"/>
              <a:t>Constrained </a:t>
            </a:r>
            <a:r>
              <a:rPr lang="en-US" altLang="fa-IR" sz="3600" dirty="0" err="1"/>
              <a:t>Apriori</a:t>
            </a:r>
            <a:r>
              <a:rPr lang="en-US" altLang="fa-IR" sz="3600" dirty="0"/>
              <a:t> : Push a Succinct Constraint Deep</a:t>
            </a:r>
            <a:r>
              <a:rPr lang="en-US" altLang="fa-IR" sz="4800" dirty="0"/>
              <a:t> 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1506200" y="6477000"/>
            <a:ext cx="685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018C578-A109-4903-9FB3-E85F5E66AA54}" type="slidenum">
              <a:rPr lang="en-US" altLang="en-US" smtClean="0"/>
              <a:pPr/>
              <a:t>33</a:t>
            </a:fld>
            <a:endParaRPr lang="en-US" altLang="fa-IR" sz="1200"/>
          </a:p>
        </p:txBody>
      </p:sp>
      <p:graphicFrame>
        <p:nvGraphicFramePr>
          <p:cNvPr id="26628" name="Object 3"/>
          <p:cNvGraphicFramePr>
            <a:graphicFrameLocks noChangeAspect="1"/>
          </p:cNvGraphicFramePr>
          <p:nvPr/>
        </p:nvGraphicFramePr>
        <p:xfrm>
          <a:off x="1827213" y="1795464"/>
          <a:ext cx="1814512" cy="162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Worksheet" r:id="rId4" imgW="1667372" imgH="1743437" progId="Excel.Sheet.8">
                  <p:embed/>
                </p:oleObj>
              </mc:Choice>
              <mc:Fallback>
                <p:oleObj name="Worksheet" r:id="rId4" imgW="1667372" imgH="1743437" progId="Excel.Sheet.8">
                  <p:embed/>
                  <p:pic>
                    <p:nvPicPr>
                      <p:cNvPr id="2662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795464"/>
                        <a:ext cx="1814512" cy="162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779589" y="1389063"/>
            <a:ext cx="1597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Database D</a:t>
            </a:r>
          </a:p>
        </p:txBody>
      </p:sp>
      <p:graphicFrame>
        <p:nvGraphicFramePr>
          <p:cNvPr id="26630" name="Object 5"/>
          <p:cNvGraphicFramePr>
            <a:graphicFrameLocks noChangeAspect="1"/>
          </p:cNvGraphicFramePr>
          <p:nvPr/>
        </p:nvGraphicFramePr>
        <p:xfrm>
          <a:off x="4786314" y="1468438"/>
          <a:ext cx="1824037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Worksheet" r:id="rId6" imgW="1619701" imgH="2086337" progId="Excel.Sheet.8">
                  <p:embed/>
                </p:oleObj>
              </mc:Choice>
              <mc:Fallback>
                <p:oleObj name="Worksheet" r:id="rId6" imgW="1619701" imgH="2086337" progId="Excel.Sheet.8">
                  <p:embed/>
                  <p:pic>
                    <p:nvPicPr>
                      <p:cNvPr id="266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1468438"/>
                        <a:ext cx="1824037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6"/>
          <p:cNvGraphicFramePr>
            <a:graphicFrameLocks noChangeAspect="1"/>
          </p:cNvGraphicFramePr>
          <p:nvPr/>
        </p:nvGraphicFramePr>
        <p:xfrm>
          <a:off x="7308850" y="1560513"/>
          <a:ext cx="2046288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Worksheet" r:id="rId8" imgW="1619701" imgH="1743437" progId="Excel.Sheet.8">
                  <p:embed/>
                </p:oleObj>
              </mc:Choice>
              <mc:Fallback>
                <p:oleObj name="Worksheet" r:id="rId8" imgW="1619701" imgH="1743437" progId="Excel.Sheet.8">
                  <p:embed/>
                  <p:pic>
                    <p:nvPicPr>
                      <p:cNvPr id="266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560513"/>
                        <a:ext cx="2046288" cy="166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3705225" y="2273300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>
            <a:off x="3821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34" name="Text Box 9"/>
          <p:cNvSpPr txBox="1">
            <a:spLocks noChangeArrowheads="1"/>
          </p:cNvSpPr>
          <p:nvPr/>
        </p:nvSpPr>
        <p:spPr bwMode="auto">
          <a:xfrm>
            <a:off x="4283075" y="17208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6635" name="Text Box 10"/>
          <p:cNvSpPr txBox="1">
            <a:spLocks noChangeArrowheads="1"/>
          </p:cNvSpPr>
          <p:nvPr/>
        </p:nvSpPr>
        <p:spPr bwMode="auto">
          <a:xfrm>
            <a:off x="6870701" y="156368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1</a:t>
            </a:r>
          </a:p>
        </p:txBody>
      </p:sp>
      <p:graphicFrame>
        <p:nvGraphicFramePr>
          <p:cNvPr id="26636" name="Object 11"/>
          <p:cNvGraphicFramePr>
            <a:graphicFrameLocks noChangeAspect="1"/>
          </p:cNvGraphicFramePr>
          <p:nvPr/>
        </p:nvGraphicFramePr>
        <p:xfrm>
          <a:off x="8153401" y="3352801"/>
          <a:ext cx="112077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Worksheet" r:id="rId10" imgW="990961" imgH="2429237" progId="Excel.Sheet.8">
                  <p:embed/>
                </p:oleObj>
              </mc:Choice>
              <mc:Fallback>
                <p:oleObj name="Worksheet" r:id="rId10" imgW="990961" imgH="2429237" progId="Excel.Sheet.8">
                  <p:embed/>
                  <p:pic>
                    <p:nvPicPr>
                      <p:cNvPr id="2663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3401" y="3352801"/>
                        <a:ext cx="1120775" cy="233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12"/>
          <p:cNvGraphicFramePr>
            <a:graphicFrameLocks noChangeAspect="1"/>
          </p:cNvGraphicFramePr>
          <p:nvPr/>
        </p:nvGraphicFramePr>
        <p:xfrm>
          <a:off x="4724401" y="3492500"/>
          <a:ext cx="1736725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Worksheet" r:id="rId12" imgW="1581421" imgH="2429237" progId="Excel.Sheet.8">
                  <p:embed/>
                </p:oleObj>
              </mc:Choice>
              <mc:Fallback>
                <p:oleObj name="Worksheet" r:id="rId12" imgW="1581421" imgH="2429237" progId="Excel.Sheet.8">
                  <p:embed/>
                  <p:pic>
                    <p:nvPicPr>
                      <p:cNvPr id="266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3492500"/>
                        <a:ext cx="1736725" cy="224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13"/>
          <p:cNvGraphicFramePr>
            <a:graphicFrameLocks noChangeAspect="1"/>
          </p:cNvGraphicFramePr>
          <p:nvPr/>
        </p:nvGraphicFramePr>
        <p:xfrm>
          <a:off x="2336801" y="3756026"/>
          <a:ext cx="1717675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Worksheet" r:id="rId14" imgW="1581421" imgH="1743437" progId="Excel.Sheet.8">
                  <p:embed/>
                </p:oleObj>
              </mc:Choice>
              <mc:Fallback>
                <p:oleObj name="Worksheet" r:id="rId14" imgW="1581421" imgH="1743437" progId="Excel.Sheet.8">
                  <p:embed/>
                  <p:pic>
                    <p:nvPicPr>
                      <p:cNvPr id="2663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1" y="3756026"/>
                        <a:ext cx="1717675" cy="180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9" name="Text Box 14"/>
          <p:cNvSpPr txBox="1">
            <a:spLocks noChangeArrowheads="1"/>
          </p:cNvSpPr>
          <p:nvPr/>
        </p:nvSpPr>
        <p:spPr bwMode="auto">
          <a:xfrm>
            <a:off x="1825626" y="3729038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640" name="Text Box 15"/>
          <p:cNvSpPr txBox="1">
            <a:spLocks noChangeArrowheads="1"/>
          </p:cNvSpPr>
          <p:nvPr/>
        </p:nvSpPr>
        <p:spPr bwMode="auto">
          <a:xfrm>
            <a:off x="4252913" y="33321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641" name="Text Box 16"/>
          <p:cNvSpPr txBox="1">
            <a:spLocks noChangeArrowheads="1"/>
          </p:cNvSpPr>
          <p:nvPr/>
        </p:nvSpPr>
        <p:spPr bwMode="auto">
          <a:xfrm>
            <a:off x="7540625" y="338296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26642" name="Line 17"/>
          <p:cNvSpPr>
            <a:spLocks noChangeShapeType="1"/>
          </p:cNvSpPr>
          <p:nvPr/>
        </p:nvSpPr>
        <p:spPr bwMode="auto">
          <a:xfrm flipH="1">
            <a:off x="6651626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3" name="Text Box 18"/>
          <p:cNvSpPr txBox="1">
            <a:spLocks noChangeArrowheads="1"/>
          </p:cNvSpPr>
          <p:nvPr/>
        </p:nvSpPr>
        <p:spPr bwMode="auto">
          <a:xfrm>
            <a:off x="6672263" y="3751263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sp>
        <p:nvSpPr>
          <p:cNvPr id="26644" name="AutoShape 19"/>
          <p:cNvSpPr>
            <a:spLocks noChangeArrowheads="1"/>
          </p:cNvSpPr>
          <p:nvPr/>
        </p:nvSpPr>
        <p:spPr bwMode="auto">
          <a:xfrm>
            <a:off x="9385301" y="3267225"/>
            <a:ext cx="627063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6645" name="Line 20"/>
          <p:cNvSpPr>
            <a:spLocks noChangeShapeType="1"/>
          </p:cNvSpPr>
          <p:nvPr/>
        </p:nvSpPr>
        <p:spPr bwMode="auto">
          <a:xfrm>
            <a:off x="4059239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6646" name="Text Box 21"/>
          <p:cNvSpPr txBox="1">
            <a:spLocks noChangeArrowheads="1"/>
          </p:cNvSpPr>
          <p:nvPr/>
        </p:nvSpPr>
        <p:spPr bwMode="auto">
          <a:xfrm>
            <a:off x="2222500" y="5802313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C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3</a:t>
            </a:r>
          </a:p>
        </p:txBody>
      </p:sp>
      <p:sp>
        <p:nvSpPr>
          <p:cNvPr id="26647" name="Text Box 22"/>
          <p:cNvSpPr txBox="1">
            <a:spLocks noChangeArrowheads="1"/>
          </p:cNvSpPr>
          <p:nvPr/>
        </p:nvSpPr>
        <p:spPr bwMode="auto">
          <a:xfrm>
            <a:off x="5638801" y="5791200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 i="1">
                <a:latin typeface="Times New Roman" panose="02020603050405020304" pitchFamily="18" charset="0"/>
              </a:rPr>
              <a:t>L</a:t>
            </a:r>
            <a:r>
              <a:rPr lang="en-US" altLang="fa-IR" sz="2400" i="1" baseline="-25000">
                <a:latin typeface="Times New Roman" panose="02020603050405020304" pitchFamily="18" charset="0"/>
              </a:rPr>
              <a:t>3</a:t>
            </a:r>
          </a:p>
        </p:txBody>
      </p:sp>
      <p:graphicFrame>
        <p:nvGraphicFramePr>
          <p:cNvPr id="26648" name="Object 23"/>
          <p:cNvGraphicFramePr>
            <a:graphicFrameLocks noChangeAspect="1"/>
          </p:cNvGraphicFramePr>
          <p:nvPr/>
        </p:nvGraphicFramePr>
        <p:xfrm>
          <a:off x="2690814" y="5845175"/>
          <a:ext cx="1125537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Worksheet" r:id="rId16" imgW="990961" imgH="714737" progId="Excel.Sheet.8">
                  <p:embed/>
                </p:oleObj>
              </mc:Choice>
              <mc:Fallback>
                <p:oleObj name="Worksheet" r:id="rId16" imgW="990961" imgH="714737" progId="Excel.Sheet.8">
                  <p:embed/>
                  <p:pic>
                    <p:nvPicPr>
                      <p:cNvPr id="26648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4" y="5845175"/>
                        <a:ext cx="1125537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9" name="Text Box 24"/>
          <p:cNvSpPr txBox="1">
            <a:spLocks noChangeArrowheads="1"/>
          </p:cNvSpPr>
          <p:nvPr/>
        </p:nvSpPr>
        <p:spPr bwMode="auto">
          <a:xfrm>
            <a:off x="4256088" y="5881688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2400">
                <a:latin typeface="Times New Roman" panose="02020603050405020304" pitchFamily="18" charset="0"/>
              </a:rPr>
              <a:t>Scan D</a:t>
            </a:r>
          </a:p>
        </p:txBody>
      </p:sp>
      <p:graphicFrame>
        <p:nvGraphicFramePr>
          <p:cNvPr id="26650" name="Object 25"/>
          <p:cNvGraphicFramePr>
            <a:graphicFrameLocks noChangeAspect="1"/>
          </p:cNvGraphicFramePr>
          <p:nvPr/>
        </p:nvGraphicFramePr>
        <p:xfrm>
          <a:off x="6092825" y="5835651"/>
          <a:ext cx="1754188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Worksheet" r:id="rId18" imgW="1581421" imgH="705332" progId="Excel.Sheet.8">
                  <p:embed/>
                </p:oleObj>
              </mc:Choice>
              <mc:Fallback>
                <p:oleObj name="Worksheet" r:id="rId18" imgW="1581421" imgH="705332" progId="Excel.Sheet.8">
                  <p:embed/>
                  <p:pic>
                    <p:nvPicPr>
                      <p:cNvPr id="2665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5835651"/>
                        <a:ext cx="1754188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1" name="AutoShape 26"/>
          <p:cNvSpPr>
            <a:spLocks noChangeArrowheads="1"/>
          </p:cNvSpPr>
          <p:nvPr/>
        </p:nvSpPr>
        <p:spPr bwMode="auto">
          <a:xfrm>
            <a:off x="1725614" y="5240487"/>
            <a:ext cx="184731" cy="461665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6652" name="Line 27"/>
          <p:cNvSpPr>
            <a:spLocks noChangeShapeType="1"/>
          </p:cNvSpPr>
          <p:nvPr/>
        </p:nvSpPr>
        <p:spPr bwMode="auto">
          <a:xfrm>
            <a:off x="67056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53" name="Line 28"/>
          <p:cNvSpPr>
            <a:spLocks noChangeShapeType="1"/>
          </p:cNvSpPr>
          <p:nvPr/>
        </p:nvSpPr>
        <p:spPr bwMode="auto">
          <a:xfrm flipH="1">
            <a:off x="4191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654" name="Text Box 29"/>
          <p:cNvSpPr txBox="1">
            <a:spLocks noChangeArrowheads="1"/>
          </p:cNvSpPr>
          <p:nvPr/>
        </p:nvSpPr>
        <p:spPr bwMode="auto">
          <a:xfrm>
            <a:off x="8229600" y="5867401"/>
            <a:ext cx="24384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1800" b="1" dirty="0">
                <a:solidFill>
                  <a:schemeClr val="hlink"/>
                </a:solidFill>
              </a:rPr>
              <a:t>Constraint: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a-IR" sz="1800" b="1" dirty="0">
                <a:solidFill>
                  <a:schemeClr val="hlink"/>
                </a:solidFill>
              </a:rPr>
              <a:t>min{</a:t>
            </a:r>
            <a:r>
              <a:rPr lang="en-US" altLang="fa-IR" sz="1800" b="1" dirty="0" err="1">
                <a:solidFill>
                  <a:schemeClr val="hlink"/>
                </a:solidFill>
              </a:rPr>
              <a:t>S.price</a:t>
            </a:r>
            <a:r>
              <a:rPr lang="en-US" altLang="fa-IR" sz="1800" b="1" dirty="0">
                <a:solidFill>
                  <a:schemeClr val="hlink"/>
                </a:solidFill>
              </a:rPr>
              <a:t> } &lt;= 1</a:t>
            </a:r>
          </a:p>
        </p:txBody>
      </p:sp>
      <p:sp>
        <p:nvSpPr>
          <p:cNvPr id="26655" name="Line 30"/>
          <p:cNvSpPr>
            <a:spLocks noChangeShapeType="1"/>
          </p:cNvSpPr>
          <p:nvPr/>
        </p:nvSpPr>
        <p:spPr bwMode="auto">
          <a:xfrm>
            <a:off x="4800600" y="55626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56" name="Line 31"/>
          <p:cNvSpPr>
            <a:spLocks noChangeShapeType="1"/>
          </p:cNvSpPr>
          <p:nvPr/>
        </p:nvSpPr>
        <p:spPr bwMode="auto">
          <a:xfrm>
            <a:off x="4800600" y="52578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57" name="Line 32"/>
          <p:cNvSpPr>
            <a:spLocks noChangeShapeType="1"/>
          </p:cNvSpPr>
          <p:nvPr/>
        </p:nvSpPr>
        <p:spPr bwMode="auto">
          <a:xfrm>
            <a:off x="4800600" y="49530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58" name="Line 33"/>
          <p:cNvSpPr>
            <a:spLocks noChangeShapeType="1"/>
          </p:cNvSpPr>
          <p:nvPr/>
        </p:nvSpPr>
        <p:spPr bwMode="auto">
          <a:xfrm>
            <a:off x="2362200" y="46482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59" name="Line 34"/>
          <p:cNvSpPr>
            <a:spLocks noChangeShapeType="1"/>
          </p:cNvSpPr>
          <p:nvPr/>
        </p:nvSpPr>
        <p:spPr bwMode="auto">
          <a:xfrm>
            <a:off x="2362200" y="50292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60" name="Line 35"/>
          <p:cNvSpPr>
            <a:spLocks noChangeShapeType="1"/>
          </p:cNvSpPr>
          <p:nvPr/>
        </p:nvSpPr>
        <p:spPr bwMode="auto">
          <a:xfrm>
            <a:off x="2362200" y="53340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61" name="Line 36"/>
          <p:cNvSpPr>
            <a:spLocks noChangeShapeType="1"/>
          </p:cNvSpPr>
          <p:nvPr/>
        </p:nvSpPr>
        <p:spPr bwMode="auto">
          <a:xfrm>
            <a:off x="6172200" y="6400800"/>
            <a:ext cx="1600200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62" name="Line 37"/>
          <p:cNvSpPr>
            <a:spLocks noChangeShapeType="1"/>
          </p:cNvSpPr>
          <p:nvPr/>
        </p:nvSpPr>
        <p:spPr bwMode="auto">
          <a:xfrm>
            <a:off x="2895601" y="6477000"/>
            <a:ext cx="758825" cy="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6663" name="Group 38"/>
          <p:cNvGrpSpPr>
            <a:grpSpLocks/>
          </p:cNvGrpSpPr>
          <p:nvPr/>
        </p:nvGrpSpPr>
        <p:grpSpPr bwMode="auto">
          <a:xfrm>
            <a:off x="8305800" y="4800600"/>
            <a:ext cx="762000" cy="152400"/>
            <a:chOff x="4272" y="3024"/>
            <a:chExt cx="480" cy="96"/>
          </a:xfrm>
        </p:grpSpPr>
        <p:sp>
          <p:nvSpPr>
            <p:cNvPr id="26676" name="Line 39"/>
            <p:cNvSpPr>
              <a:spLocks noChangeShapeType="1"/>
            </p:cNvSpPr>
            <p:nvPr/>
          </p:nvSpPr>
          <p:spPr bwMode="auto">
            <a:xfrm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7" name="Line 40"/>
            <p:cNvSpPr>
              <a:spLocks noChangeShapeType="1"/>
            </p:cNvSpPr>
            <p:nvPr/>
          </p:nvSpPr>
          <p:spPr bwMode="auto">
            <a:xfrm flipV="1"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4" name="Group 41"/>
          <p:cNvGrpSpPr>
            <a:grpSpLocks/>
          </p:cNvGrpSpPr>
          <p:nvPr/>
        </p:nvGrpSpPr>
        <p:grpSpPr bwMode="auto">
          <a:xfrm>
            <a:off x="8305800" y="5105400"/>
            <a:ext cx="762000" cy="152400"/>
            <a:chOff x="4272" y="3024"/>
            <a:chExt cx="480" cy="96"/>
          </a:xfrm>
        </p:grpSpPr>
        <p:sp>
          <p:nvSpPr>
            <p:cNvPr id="26674" name="Line 42"/>
            <p:cNvSpPr>
              <a:spLocks noChangeShapeType="1"/>
            </p:cNvSpPr>
            <p:nvPr/>
          </p:nvSpPr>
          <p:spPr bwMode="auto">
            <a:xfrm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5" name="Line 43"/>
            <p:cNvSpPr>
              <a:spLocks noChangeShapeType="1"/>
            </p:cNvSpPr>
            <p:nvPr/>
          </p:nvSpPr>
          <p:spPr bwMode="auto">
            <a:xfrm flipV="1"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665" name="Group 44"/>
          <p:cNvGrpSpPr>
            <a:grpSpLocks/>
          </p:cNvGrpSpPr>
          <p:nvPr/>
        </p:nvGrpSpPr>
        <p:grpSpPr bwMode="auto">
          <a:xfrm>
            <a:off x="8305800" y="5486400"/>
            <a:ext cx="762000" cy="152400"/>
            <a:chOff x="4272" y="3024"/>
            <a:chExt cx="480" cy="96"/>
          </a:xfrm>
        </p:grpSpPr>
        <p:sp>
          <p:nvSpPr>
            <p:cNvPr id="26672" name="Line 45"/>
            <p:cNvSpPr>
              <a:spLocks noChangeShapeType="1"/>
            </p:cNvSpPr>
            <p:nvPr/>
          </p:nvSpPr>
          <p:spPr bwMode="auto">
            <a:xfrm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673" name="Line 46"/>
            <p:cNvSpPr>
              <a:spLocks noChangeShapeType="1"/>
            </p:cNvSpPr>
            <p:nvPr/>
          </p:nvSpPr>
          <p:spPr bwMode="auto">
            <a:xfrm flipV="1">
              <a:off x="4272" y="3024"/>
              <a:ext cx="480" cy="96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6666" name="Rectangle 47"/>
          <p:cNvSpPr>
            <a:spLocks noChangeArrowheads="1"/>
          </p:cNvSpPr>
          <p:nvPr/>
        </p:nvSpPr>
        <p:spPr bwMode="auto">
          <a:xfrm>
            <a:off x="8229600" y="4724400"/>
            <a:ext cx="914400" cy="914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6667" name="Rectangle 48"/>
          <p:cNvSpPr>
            <a:spLocks noChangeArrowheads="1"/>
          </p:cNvSpPr>
          <p:nvPr/>
        </p:nvSpPr>
        <p:spPr bwMode="auto">
          <a:xfrm>
            <a:off x="9372600" y="4267200"/>
            <a:ext cx="1143000" cy="4572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6668" name="Text Box 49"/>
          <p:cNvSpPr txBox="1">
            <a:spLocks noChangeArrowheads="1"/>
          </p:cNvSpPr>
          <p:nvPr/>
        </p:nvSpPr>
        <p:spPr bwMode="auto">
          <a:xfrm>
            <a:off x="9355138" y="4267200"/>
            <a:ext cx="1312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200">
                <a:solidFill>
                  <a:schemeClr val="hlink"/>
                </a:solidFill>
              </a:rPr>
              <a:t>not immediately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200">
                <a:solidFill>
                  <a:schemeClr val="hlink"/>
                </a:solidFill>
              </a:rPr>
              <a:t>to be used</a:t>
            </a:r>
          </a:p>
        </p:txBody>
      </p:sp>
      <p:sp>
        <p:nvSpPr>
          <p:cNvPr id="26669" name="Line 50"/>
          <p:cNvSpPr>
            <a:spLocks noChangeShapeType="1"/>
          </p:cNvSpPr>
          <p:nvPr/>
        </p:nvSpPr>
        <p:spPr bwMode="auto">
          <a:xfrm flipH="1">
            <a:off x="9144000" y="4724400"/>
            <a:ext cx="685800" cy="304800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70" name="Rectangle 51"/>
          <p:cNvSpPr>
            <a:spLocks noChangeArrowheads="1"/>
          </p:cNvSpPr>
          <p:nvPr/>
        </p:nvSpPr>
        <p:spPr bwMode="auto">
          <a:xfrm>
            <a:off x="4724400" y="4800600"/>
            <a:ext cx="1676400" cy="914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a-IR" altLang="fa-IR" sz="2400"/>
          </a:p>
        </p:txBody>
      </p:sp>
      <p:sp>
        <p:nvSpPr>
          <p:cNvPr id="26671" name="TextBox 52"/>
          <p:cNvSpPr txBox="1">
            <a:spLocks noChangeArrowheads="1"/>
          </p:cNvSpPr>
          <p:nvPr/>
        </p:nvSpPr>
        <p:spPr bwMode="auto">
          <a:xfrm>
            <a:off x="9199563" y="1193800"/>
            <a:ext cx="1516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a-IR" sz="1800" b="1">
                <a:solidFill>
                  <a:srgbClr val="FF0000"/>
                </a:solidFill>
              </a:rPr>
              <a:t>min_sup=2</a:t>
            </a:r>
            <a:endParaRPr lang="fa-IR" altLang="fa-IR"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52400"/>
            <a:ext cx="12192000" cy="8032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Constrained FP-Growth: Push a Succinct Constraint Deep</a:t>
            </a:r>
            <a:r>
              <a:rPr lang="en-US" sz="4800" dirty="0"/>
              <a:t> </a:t>
            </a:r>
          </a:p>
        </p:txBody>
      </p:sp>
      <p:graphicFrame>
        <p:nvGraphicFramePr>
          <p:cNvPr id="3277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349788"/>
              </p:ext>
            </p:extLst>
          </p:nvPr>
        </p:nvGraphicFramePr>
        <p:xfrm>
          <a:off x="4876800" y="1676400"/>
          <a:ext cx="1862138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Worksheet" r:id="rId4" imgW="1706738" imgH="1775547" progId="Excel.Sheet.8">
                  <p:embed/>
                </p:oleObj>
              </mc:Choice>
              <mc:Fallback>
                <p:oleObj name="Worksheet" r:id="rId4" imgW="1706738" imgH="1775547" progId="Excel.Sheet.8">
                  <p:embed/>
                  <p:pic>
                    <p:nvPicPr>
                      <p:cNvPr id="3277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676400"/>
                        <a:ext cx="1862138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Line 54"/>
          <p:cNvSpPr>
            <a:spLocks noChangeShapeType="1"/>
          </p:cNvSpPr>
          <p:nvPr/>
        </p:nvSpPr>
        <p:spPr bwMode="auto">
          <a:xfrm>
            <a:off x="3733800" y="2514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6" name="Text Box 55"/>
          <p:cNvSpPr txBox="1">
            <a:spLocks noChangeArrowheads="1"/>
          </p:cNvSpPr>
          <p:nvPr/>
        </p:nvSpPr>
        <p:spPr bwMode="auto">
          <a:xfrm>
            <a:off x="3733800" y="2590800"/>
            <a:ext cx="110013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600"/>
              <a:t>Remove </a:t>
            </a:r>
          </a:p>
          <a:p>
            <a:pPr eaLnBrk="1" hangingPunct="1"/>
            <a:r>
              <a:rPr lang="en-US" sz="1600"/>
              <a:t>infrequent</a:t>
            </a:r>
          </a:p>
          <a:p>
            <a:pPr eaLnBrk="1" hangingPunct="1"/>
            <a:r>
              <a:rPr lang="en-US" sz="1600"/>
              <a:t>length 1</a:t>
            </a:r>
          </a:p>
        </p:txBody>
      </p:sp>
      <p:sp>
        <p:nvSpPr>
          <p:cNvPr id="32780" name="Text Box 62"/>
          <p:cNvSpPr txBox="1">
            <a:spLocks noChangeArrowheads="1"/>
          </p:cNvSpPr>
          <p:nvPr/>
        </p:nvSpPr>
        <p:spPr bwMode="auto">
          <a:xfrm>
            <a:off x="1997075" y="4276726"/>
            <a:ext cx="22222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/>
              <a:t>1-Projected DB</a:t>
            </a:r>
          </a:p>
        </p:txBody>
      </p:sp>
      <p:sp>
        <p:nvSpPr>
          <p:cNvPr id="32781" name="Text Box 63"/>
          <p:cNvSpPr txBox="1">
            <a:spLocks noChangeArrowheads="1"/>
          </p:cNvSpPr>
          <p:nvPr/>
        </p:nvSpPr>
        <p:spPr bwMode="auto">
          <a:xfrm>
            <a:off x="7605451" y="2905125"/>
            <a:ext cx="4089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/>
              <a:t>No Need to project on 3 or 5</a:t>
            </a:r>
          </a:p>
        </p:txBody>
      </p:sp>
      <p:sp>
        <p:nvSpPr>
          <p:cNvPr id="32782" name="Freeform 69"/>
          <p:cNvSpPr>
            <a:spLocks/>
          </p:cNvSpPr>
          <p:nvPr/>
        </p:nvSpPr>
        <p:spPr bwMode="auto">
          <a:xfrm>
            <a:off x="3190240" y="3611564"/>
            <a:ext cx="2613505" cy="579436"/>
          </a:xfrm>
          <a:custGeom>
            <a:avLst/>
            <a:gdLst>
              <a:gd name="T0" fmla="*/ 2147483647 w 3744"/>
              <a:gd name="T1" fmla="*/ 0 h 432"/>
              <a:gd name="T2" fmla="*/ 2147483647 w 3744"/>
              <a:gd name="T3" fmla="*/ 2147483647 h 432"/>
              <a:gd name="T4" fmla="*/ 2147483647 w 3744"/>
              <a:gd name="T5" fmla="*/ 2147483647 h 432"/>
              <a:gd name="T6" fmla="*/ 0 w 3744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" h="432">
                <a:moveTo>
                  <a:pt x="3744" y="0"/>
                </a:moveTo>
                <a:cubicBezTo>
                  <a:pt x="3316" y="124"/>
                  <a:pt x="2888" y="248"/>
                  <a:pt x="2400" y="288"/>
                </a:cubicBezTo>
                <a:cubicBezTo>
                  <a:pt x="1912" y="328"/>
                  <a:pt x="1216" y="216"/>
                  <a:pt x="816" y="240"/>
                </a:cubicBezTo>
                <a:cubicBezTo>
                  <a:pt x="416" y="264"/>
                  <a:pt x="208" y="348"/>
                  <a:pt x="0" y="4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xmlns="" id="{48D689AC-1C9D-437F-9147-0A60F7CF2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180634"/>
              </p:ext>
            </p:extLst>
          </p:nvPr>
        </p:nvGraphicFramePr>
        <p:xfrm>
          <a:off x="1827213" y="1795462"/>
          <a:ext cx="1857375" cy="181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Worksheet" r:id="rId6" imgW="1706738" imgH="1775547" progId="Excel.Sheet.8">
                  <p:embed/>
                </p:oleObj>
              </mc:Choice>
              <mc:Fallback>
                <p:oleObj name="Worksheet" r:id="rId6" imgW="1706738" imgH="1775547" progId="Excel.Sheet.8">
                  <p:embed/>
                  <p:pic>
                    <p:nvPicPr>
                      <p:cNvPr id="3174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1795462"/>
                        <a:ext cx="1857375" cy="1816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AE4680DC-D584-4705-AA0D-E73E8B31C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271000"/>
              </p:ext>
            </p:extLst>
          </p:nvPr>
        </p:nvGraphicFramePr>
        <p:xfrm>
          <a:off x="218788" y="1278827"/>
          <a:ext cx="1413956" cy="216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9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6978">
                  <a:extLst>
                    <a:ext uri="{9D8B030D-6E8A-4147-A177-3AD203B41FA5}">
                      <a16:colId xmlns:a16="http://schemas.microsoft.com/office/drawing/2014/main" xmlns="" val="70790107"/>
                    </a:ext>
                  </a:extLst>
                </a:gridCol>
              </a:tblGrid>
              <a:tr h="33521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920" marR="121920" marT="45690" marB="4569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9" name="Text Box 62">
            <a:extLst>
              <a:ext uri="{FF2B5EF4-FFF2-40B4-BE49-F238E27FC236}">
                <a16:creationId xmlns:a16="http://schemas.microsoft.com/office/drawing/2014/main" xmlns="" id="{B604155D-BFC8-4EEC-B3E9-C4F0ED5A1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490" y="4276726"/>
            <a:ext cx="22222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/>
              <a:t>2-Projected DB</a:t>
            </a:r>
          </a:p>
        </p:txBody>
      </p:sp>
      <p:sp>
        <p:nvSpPr>
          <p:cNvPr id="20" name="Freeform 69">
            <a:extLst>
              <a:ext uri="{FF2B5EF4-FFF2-40B4-BE49-F238E27FC236}">
                <a16:creationId xmlns:a16="http://schemas.microsoft.com/office/drawing/2014/main" xmlns="" id="{E4E63ADE-2E9E-4153-B26E-C885E34577E2}"/>
              </a:ext>
            </a:extLst>
          </p:cNvPr>
          <p:cNvSpPr>
            <a:spLocks/>
          </p:cNvSpPr>
          <p:nvPr/>
        </p:nvSpPr>
        <p:spPr bwMode="auto">
          <a:xfrm flipH="1">
            <a:off x="5850581" y="3601890"/>
            <a:ext cx="1285167" cy="589109"/>
          </a:xfrm>
          <a:custGeom>
            <a:avLst/>
            <a:gdLst>
              <a:gd name="T0" fmla="*/ 2147483647 w 3744"/>
              <a:gd name="T1" fmla="*/ 0 h 432"/>
              <a:gd name="T2" fmla="*/ 2147483647 w 3744"/>
              <a:gd name="T3" fmla="*/ 2147483647 h 432"/>
              <a:gd name="T4" fmla="*/ 2147483647 w 3744"/>
              <a:gd name="T5" fmla="*/ 2147483647 h 432"/>
              <a:gd name="T6" fmla="*/ 0 w 3744"/>
              <a:gd name="T7" fmla="*/ 2147483647 h 43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" h="432">
                <a:moveTo>
                  <a:pt x="3744" y="0"/>
                </a:moveTo>
                <a:cubicBezTo>
                  <a:pt x="3316" y="124"/>
                  <a:pt x="2888" y="248"/>
                  <a:pt x="2400" y="288"/>
                </a:cubicBezTo>
                <a:cubicBezTo>
                  <a:pt x="1912" y="328"/>
                  <a:pt x="1216" y="216"/>
                  <a:pt x="816" y="240"/>
                </a:cubicBezTo>
                <a:cubicBezTo>
                  <a:pt x="416" y="264"/>
                  <a:pt x="208" y="348"/>
                  <a:pt x="0" y="4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" name="Text Box 29">
            <a:extLst>
              <a:ext uri="{FF2B5EF4-FFF2-40B4-BE49-F238E27FC236}">
                <a16:creationId xmlns:a16="http://schemas.microsoft.com/office/drawing/2014/main" xmlns="" id="{541586D5-C37D-403F-AF4C-408DE009F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718" y="1704796"/>
            <a:ext cx="2438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1" dirty="0" err="1">
                <a:solidFill>
                  <a:schemeClr val="hlink"/>
                </a:solidFill>
              </a:rPr>
              <a:t>Min_sup</a:t>
            </a:r>
            <a:r>
              <a:rPr lang="en-US" sz="1800" b="1" dirty="0">
                <a:solidFill>
                  <a:schemeClr val="hlink"/>
                </a:solidFill>
              </a:rPr>
              <a:t>=2</a:t>
            </a:r>
          </a:p>
          <a:p>
            <a:pPr eaLnBrk="1" hangingPunct="1">
              <a:spcBef>
                <a:spcPct val="50000"/>
              </a:spcBef>
            </a:pPr>
            <a:r>
              <a:rPr lang="en-US" sz="1800" b="1" dirty="0">
                <a:solidFill>
                  <a:schemeClr val="hlink"/>
                </a:solidFill>
              </a:rPr>
              <a:t>Constraint: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1800" b="1" dirty="0">
                <a:solidFill>
                  <a:schemeClr val="hlink"/>
                </a:solidFill>
              </a:rPr>
              <a:t>min</a:t>
            </a:r>
            <a:r>
              <a:rPr lang="en-US" sz="1800" b="1" dirty="0">
                <a:solidFill>
                  <a:schemeClr val="hlink"/>
                </a:solidFill>
              </a:rPr>
              <a:t>{</a:t>
            </a:r>
            <a:r>
              <a:rPr lang="en-US" sz="1800" b="1" dirty="0" err="1">
                <a:solidFill>
                  <a:schemeClr val="hlink"/>
                </a:solidFill>
              </a:rPr>
              <a:t>S.price</a:t>
            </a:r>
            <a:r>
              <a:rPr lang="en-US" sz="1800" b="1" dirty="0">
                <a:solidFill>
                  <a:schemeClr val="hlink"/>
                </a:solidFill>
              </a:rPr>
              <a:t>} &lt;= 2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792384"/>
              </p:ext>
            </p:extLst>
          </p:nvPr>
        </p:nvGraphicFramePr>
        <p:xfrm>
          <a:off x="6380053" y="4788079"/>
          <a:ext cx="180708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598">
                  <a:extLst>
                    <a:ext uri="{9D8B030D-6E8A-4147-A177-3AD203B41FA5}">
                      <a16:colId xmlns:a16="http://schemas.microsoft.com/office/drawing/2014/main" xmlns="" val="184579788"/>
                    </a:ext>
                  </a:extLst>
                </a:gridCol>
                <a:gridCol w="1199485">
                  <a:extLst>
                    <a:ext uri="{9D8B030D-6E8A-4147-A177-3AD203B41FA5}">
                      <a16:colId xmlns:a16="http://schemas.microsoft.com/office/drawing/2014/main" xmlns="" val="33507183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TID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3114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01502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1 3 5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073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99483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E93CEE51-68FF-BCC9-A229-9A461368A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443718"/>
              </p:ext>
            </p:extLst>
          </p:nvPr>
        </p:nvGraphicFramePr>
        <p:xfrm>
          <a:off x="2121818" y="4824117"/>
          <a:ext cx="18070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598">
                  <a:extLst>
                    <a:ext uri="{9D8B030D-6E8A-4147-A177-3AD203B41FA5}">
                      <a16:colId xmlns:a16="http://schemas.microsoft.com/office/drawing/2014/main" xmlns="" val="184579788"/>
                    </a:ext>
                  </a:extLst>
                </a:gridCol>
                <a:gridCol w="1199485">
                  <a:extLst>
                    <a:ext uri="{9D8B030D-6E8A-4147-A177-3AD203B41FA5}">
                      <a16:colId xmlns:a16="http://schemas.microsoft.com/office/drawing/2014/main" xmlns="" val="33507183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TID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Items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23114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01502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2 3 5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950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65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0"/>
            <a:ext cx="11074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charset="0"/>
              </a:rPr>
              <a:t>Different Kinds of Constraints Lead to Different Pruning Strategies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46434"/>
            <a:ext cx="10863756" cy="5217427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In summary, constraints can be categorized as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p</a:t>
            </a:r>
            <a:r>
              <a:rPr lang="en-US" altLang="zh-CN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attern space pruning </a:t>
            </a:r>
            <a:r>
              <a:rPr lang="en-US" altLang="zh-CN" sz="2400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constraints vs. </a:t>
            </a:r>
            <a:r>
              <a:rPr lang="en-US" altLang="zh-CN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data space pruning </a:t>
            </a:r>
            <a:r>
              <a:rPr lang="en-US" altLang="zh-CN" sz="2400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constraints </a:t>
            </a:r>
            <a:endParaRPr lang="en-US" altLang="zh-CN" sz="2400" dirty="0">
              <a:solidFill>
                <a:srgbClr val="FF0000"/>
              </a:solidFill>
              <a:latin typeface="Calibri" charset="0"/>
              <a:ea typeface="ＭＳ Ｐゴシック" charset="0"/>
            </a:endParaRPr>
          </a:p>
          <a:p>
            <a:pPr>
              <a:buFont typeface="Wingdings" charset="0"/>
              <a:buChar char="n"/>
              <a:defRPr/>
            </a:pPr>
            <a:endParaRPr lang="en-US" sz="2400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969125"/>
              </p:ext>
            </p:extLst>
          </p:nvPr>
        </p:nvGraphicFramePr>
        <p:xfrm>
          <a:off x="415249" y="2117805"/>
          <a:ext cx="11469396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3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530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303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charset="0"/>
                          <a:ea typeface="ＭＳ Ｐゴシック" charset="0"/>
                        </a:rPr>
                        <a:t>Pattern space pruning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charset="0"/>
                          <a:ea typeface="ＭＳ Ｐゴシック" charset="0"/>
                        </a:rPr>
                        <a:t>Data space pruning </a:t>
                      </a:r>
                      <a:r>
                        <a:rPr lang="en-US" altLang="zh-CN" sz="2000" dirty="0">
                          <a:latin typeface="Calibri" charset="0"/>
                          <a:ea typeface="ＭＳ Ｐゴシック" charset="0"/>
                        </a:rPr>
                        <a:t>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079">
                <a:tc>
                  <a:txBody>
                    <a:bodyPr/>
                    <a:lstStyle/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Anti-monotonic: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If constraint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is violated, its further mining can be terminated</a:t>
                      </a:r>
                    </a:p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Monotonic: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If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is satisfied, no need to check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again</a:t>
                      </a:r>
                    </a:p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Convertible: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can be converted to monotonic or anti-monotonic if items can be properly ordered in processing</a:t>
                      </a:r>
                    </a:p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Succinct: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If the constraint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can be enforced by directly manipulating the data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Data succinct: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37052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Data space can be pruned at the initial pattern mining process</a:t>
                      </a:r>
                    </a:p>
                    <a:p>
                      <a:pPr marL="738170" marR="0" lvl="1" indent="-538149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BD582C"/>
                        </a:buClr>
                        <a:buSzPct val="80000"/>
                        <a:buFont typeface="Wingdings" charset="0"/>
                        <a:buChar char="n"/>
                        <a:tabLst/>
                        <a:defRPr/>
                      </a:pP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Data anti-monotonic: 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If a transaction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does not satisfy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c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, then </a:t>
                      </a:r>
                      <a:r>
                        <a:rPr kumimoji="0" lang="en-US" altLang="zh-CN" sz="2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t</a:t>
                      </a:r>
                      <a:r>
                        <a:rPr kumimoji="0" lang="en-US" altLang="zh-C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charset="0"/>
                          <a:ea typeface="ＭＳ Ｐゴシック" charset="0"/>
                          <a:cs typeface="+mn-cs"/>
                        </a:rPr>
                        <a:t> can be pruned to reduce data processing effort</a:t>
                      </a:r>
                      <a:endParaRPr kumimoji="0" lang="en-US" altLang="zh-CN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charset="0"/>
                        <a:ea typeface="ＭＳ Ｐゴシック" charset="0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16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53" y="381000"/>
            <a:ext cx="10958426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ea typeface="ＭＳ Ｐゴシック" charset="0"/>
              </a:rPr>
              <a:t>How to Handle Multiple Constraints?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507999" y="1209101"/>
            <a:ext cx="10117959" cy="5413375"/>
          </a:xfrm>
        </p:spPr>
        <p:txBody>
          <a:bodyPr/>
          <a:lstStyle/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It is beneficial to use multiple constraints in pattern mining 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But different constraints may require potentially conflicting item-ordering</a:t>
            </a:r>
          </a:p>
          <a:p>
            <a:pPr lvl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If there exists conflict ordering between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 and </a:t>
            </a:r>
            <a:r>
              <a:rPr lang="en-US" sz="2400" i="1" dirty="0">
                <a:latin typeface="Calibri" charset="0"/>
                <a:ea typeface="ＭＳ Ｐゴシック" charset="0"/>
              </a:rPr>
              <a:t>c</a:t>
            </a:r>
            <a:r>
              <a:rPr lang="en-US" sz="2400" i="1" baseline="-25000" dirty="0">
                <a:latin typeface="Calibri" charset="0"/>
                <a:ea typeface="ＭＳ Ｐゴシック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 </a:t>
            </a:r>
          </a:p>
          <a:p>
            <a:pPr lvl="2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Try to sort data and enforce </a:t>
            </a:r>
            <a:r>
              <a:rPr lang="en-US" sz="2400" i="1" dirty="0">
                <a:latin typeface="Calibri" charset="0"/>
                <a:ea typeface="ＭＳ Ｐゴシック" charset="0"/>
              </a:rPr>
              <a:t>one constraint</a:t>
            </a:r>
            <a:r>
              <a:rPr lang="en-US" sz="2400" dirty="0">
                <a:latin typeface="Calibri" charset="0"/>
                <a:ea typeface="ＭＳ Ｐゴシック" charset="0"/>
              </a:rPr>
              <a:t> first (which one?) </a:t>
            </a:r>
          </a:p>
          <a:p>
            <a:pPr lvl="2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Then enforce the other constraint when mining the projected databases</a:t>
            </a:r>
          </a:p>
          <a:p>
            <a:pPr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E.g.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</a:t>
            </a:r>
            <a:r>
              <a:rPr lang="en-US" sz="2400" i="1" dirty="0" err="1">
                <a:latin typeface="Calibri" charset="0"/>
                <a:ea typeface="ＭＳ Ｐゴシック" charset="0"/>
              </a:rPr>
              <a:t>S</a:t>
            </a:r>
            <a:r>
              <a:rPr lang="en-US" sz="2400" dirty="0" err="1">
                <a:latin typeface="Calibri" charset="0"/>
                <a:ea typeface="ＭＳ Ｐゴシック" charset="0"/>
              </a:rPr>
              <a:t>.profit</a:t>
            </a:r>
            <a:r>
              <a:rPr lang="en-US" sz="2400" dirty="0">
                <a:latin typeface="Calibri" charset="0"/>
                <a:ea typeface="ＭＳ Ｐゴシック" charset="0"/>
              </a:rPr>
              <a:t>) </a:t>
            </a:r>
            <a:r>
              <a:rPr lang="en-US" sz="2400" b="1" dirty="0">
                <a:latin typeface="Calibri" charset="0"/>
                <a:ea typeface="ＭＳ Ｐゴシック" charset="0"/>
                <a:sym typeface="Symbol" charset="0"/>
              </a:rPr>
              <a:t>&gt;</a:t>
            </a:r>
            <a:r>
              <a:rPr lang="en-US" sz="2400" dirty="0">
                <a:latin typeface="Calibri" charset="0"/>
                <a:ea typeface="ＭＳ Ｐゴシック" charset="0"/>
              </a:rPr>
              <a:t> 20, and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: </a:t>
            </a:r>
            <a:r>
              <a:rPr lang="en-US" sz="2400" dirty="0" err="1">
                <a:latin typeface="Calibri" charset="0"/>
                <a:ea typeface="ＭＳ Ｐゴシック" charset="0"/>
              </a:rPr>
              <a:t>avg</a:t>
            </a:r>
            <a:r>
              <a:rPr lang="en-US" sz="2400" dirty="0">
                <a:latin typeface="Calibri" charset="0"/>
                <a:ea typeface="ＭＳ Ｐゴシック" charset="0"/>
              </a:rPr>
              <a:t>(</a:t>
            </a:r>
            <a:r>
              <a:rPr lang="en-US" sz="2400" dirty="0" err="1">
                <a:latin typeface="Calibri" charset="0"/>
                <a:ea typeface="ＭＳ Ｐゴシック" charset="0"/>
              </a:rPr>
              <a:t>S.price</a:t>
            </a:r>
            <a:r>
              <a:rPr lang="en-US" sz="2400" dirty="0">
                <a:latin typeface="Calibri" charset="0"/>
                <a:ea typeface="ＭＳ Ｐゴシック" charset="0"/>
              </a:rPr>
              <a:t>) &lt; 50</a:t>
            </a:r>
          </a:p>
          <a:p>
            <a:pPr lvl="1"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 err="1">
                <a:latin typeface="Calibri" charset="0"/>
                <a:ea typeface="ＭＳ Ｐゴシック" charset="0"/>
              </a:rPr>
              <a:t>Assum</a:t>
            </a:r>
            <a:r>
              <a:rPr lang="en-US" sz="2400" dirty="0">
                <a:latin typeface="Calibri" charset="0"/>
                <a:ea typeface="ＭＳ Ｐゴシック" charset="0"/>
              </a:rPr>
              <a:t>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 has more pruning power</a:t>
            </a:r>
          </a:p>
          <a:p>
            <a:pPr lvl="2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Sort in profit descending order and use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1</a:t>
            </a:r>
            <a:r>
              <a:rPr lang="en-US" sz="2400" dirty="0">
                <a:latin typeface="Calibri" charset="0"/>
                <a:ea typeface="ＭＳ Ｐゴシック" charset="0"/>
              </a:rPr>
              <a:t> first</a:t>
            </a:r>
          </a:p>
          <a:p>
            <a:pPr lvl="1" eaLnBrk="1" hangingPunct="1">
              <a:spcAft>
                <a:spcPts val="200"/>
              </a:spcAft>
              <a:buFont typeface="Wingdings" charset="0"/>
              <a:buChar char="n"/>
              <a:defRPr/>
            </a:pPr>
            <a:r>
              <a:rPr lang="en-US" sz="2400" dirty="0">
                <a:latin typeface="Calibri" charset="0"/>
                <a:ea typeface="ＭＳ Ｐゴシック" charset="0"/>
              </a:rPr>
              <a:t>For each project DB, sort trans. in price ascending order and use c</a:t>
            </a:r>
            <a:r>
              <a:rPr lang="en-US" sz="2400" baseline="-25000" dirty="0">
                <a:latin typeface="Calibri" charset="0"/>
                <a:ea typeface="ＭＳ Ｐゴシック" charset="0"/>
              </a:rPr>
              <a:t>2</a:t>
            </a:r>
            <a:r>
              <a:rPr lang="en-US" sz="2400" dirty="0">
                <a:latin typeface="Calibri" charset="0"/>
                <a:ea typeface="ＭＳ Ｐゴシック" charset="0"/>
              </a:rPr>
              <a:t> at mining </a:t>
            </a:r>
          </a:p>
        </p:txBody>
      </p:sp>
    </p:spTree>
    <p:extLst>
      <p:ext uri="{BB962C8B-B14F-4D97-AF65-F5344CB8AC3E}">
        <p14:creationId xmlns:p14="http://schemas.microsoft.com/office/powerpoint/2010/main" val="13505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4953780" y="360041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kern="0" dirty="0"/>
              <a:t>Sequential Pattern 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709" y="900853"/>
            <a:ext cx="11048028" cy="5398355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tabLst>
                <a:tab pos="7658100" algn="l"/>
              </a:tabLst>
              <a:defRPr/>
            </a:pPr>
            <a:r>
              <a:rPr lang="en-US" altLang="en-US" dirty="0"/>
              <a:t>Sequential Pattern and Sequential Pattern Mining 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/>
              <a:t>GSP: </a:t>
            </a:r>
            <a:r>
              <a:rPr lang="en-US" altLang="en-US" dirty="0" err="1"/>
              <a:t>Apriori</a:t>
            </a:r>
            <a:r>
              <a:rPr lang="en-US" altLang="en-US" dirty="0"/>
              <a:t>-Based Sequential Pattern Mining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/>
              <a:t>SPADE: Sequential Pattern Mining in Vertical Data Format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err="1"/>
              <a:t>PrefixSpan</a:t>
            </a:r>
            <a:r>
              <a:rPr lang="en-US" altLang="en-US" dirty="0"/>
              <a:t>: Sequential Pattern Mining by Pattern-Growth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 err="1"/>
              <a:t>CloSpan</a:t>
            </a:r>
            <a:r>
              <a:rPr lang="en-US" altLang="en-US" dirty="0"/>
              <a:t>: Mining Closed Sequential Patterns</a:t>
            </a:r>
          </a:p>
          <a:p>
            <a:pPr>
              <a:lnSpc>
                <a:spcPct val="200000"/>
              </a:lnSpc>
              <a:defRPr/>
            </a:pPr>
            <a:r>
              <a:rPr lang="en-US" altLang="en-US" dirty="0">
                <a:solidFill>
                  <a:srgbClr val="000000"/>
                </a:solidFill>
              </a:rPr>
              <a:t>Constraint-Based Sequential-Pattern Mining</a:t>
            </a:r>
          </a:p>
          <a:p>
            <a:pPr>
              <a:lnSpc>
                <a:spcPct val="200000"/>
              </a:lnSpc>
              <a:defRPr/>
            </a:pPr>
            <a:endParaRPr lang="en-US" altLang="en-US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799"/>
            <a:ext cx="12192000" cy="63817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Sequential Pattern Mining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72655" y="1203037"/>
            <a:ext cx="10326254" cy="5181600"/>
          </a:xfrm>
        </p:spPr>
        <p:txBody>
          <a:bodyPr/>
          <a:lstStyle/>
          <a:p>
            <a:pPr eaLnBrk="1" hangingPunct="1">
              <a:spcAft>
                <a:spcPts val="100"/>
              </a:spcAft>
            </a:pPr>
            <a:r>
              <a:rPr lang="en-US" altLang="en-US" sz="2400" dirty="0"/>
              <a:t>What kind of patterns are sequential?</a:t>
            </a:r>
          </a:p>
          <a:p>
            <a:pPr eaLnBrk="1" hangingPunct="1">
              <a:spcAft>
                <a:spcPts val="100"/>
              </a:spcAft>
            </a:pPr>
            <a:r>
              <a:rPr lang="en-US" altLang="en-US" sz="2400" dirty="0"/>
              <a:t>Sequential: The order really matters</a:t>
            </a:r>
          </a:p>
          <a:p>
            <a:pPr lvl="1">
              <a:spcAft>
                <a:spcPts val="100"/>
              </a:spcAft>
            </a:pPr>
            <a:r>
              <a:rPr lang="en-US" altLang="en-US" sz="2400" dirty="0"/>
              <a:t>You cannot swap two items in a sequence and have the same sequence</a:t>
            </a:r>
          </a:p>
          <a:p>
            <a:pPr>
              <a:spcAft>
                <a:spcPts val="100"/>
              </a:spcAft>
            </a:pPr>
            <a:r>
              <a:rPr lang="en-US" altLang="en-US" sz="2400" dirty="0"/>
              <a:t>Example: The English language is sequential: Subject → Verb → Object</a:t>
            </a:r>
          </a:p>
          <a:p>
            <a:pPr eaLnBrk="1" hangingPunct="1">
              <a:spcAft>
                <a:spcPts val="100"/>
              </a:spcAft>
            </a:pPr>
            <a:endParaRPr lang="en-US" altLang="en-US" sz="2400" dirty="0"/>
          </a:p>
          <a:p>
            <a:pPr eaLnBrk="1" hangingPunct="1">
              <a:spcAft>
                <a:spcPts val="100"/>
              </a:spcAft>
            </a:pPr>
            <a:r>
              <a:rPr lang="en-US" altLang="en-US" sz="2400" dirty="0"/>
              <a:t>Other points:</a:t>
            </a:r>
          </a:p>
          <a:p>
            <a:pPr lvl="1">
              <a:spcAft>
                <a:spcPts val="100"/>
              </a:spcAft>
            </a:pPr>
            <a:r>
              <a:rPr lang="en-US" altLang="en-US" sz="2400" dirty="0"/>
              <a:t>For Sequential Pattern Mining, the time which the items occur is </a:t>
            </a:r>
            <a:r>
              <a:rPr lang="en-US" altLang="en-US" sz="2400" b="1" dirty="0"/>
              <a:t>not</a:t>
            </a:r>
            <a:r>
              <a:rPr lang="en-US" altLang="en-US" sz="2400" dirty="0"/>
              <a:t> considered</a:t>
            </a:r>
          </a:p>
          <a:p>
            <a:pPr lvl="1">
              <a:spcAft>
                <a:spcPts val="100"/>
              </a:spcAft>
            </a:pPr>
            <a:r>
              <a:rPr lang="en-US" altLang="en-US" sz="2400" dirty="0"/>
              <a:t>Time Series Analysis does take into account the time in which an item occurred</a:t>
            </a:r>
          </a:p>
        </p:txBody>
      </p:sp>
    </p:spTree>
    <p:extLst>
      <p:ext uri="{BB962C8B-B14F-4D97-AF65-F5344CB8AC3E}">
        <p14:creationId xmlns:p14="http://schemas.microsoft.com/office/powerpoint/2010/main" val="16410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Redundancy Filtering at Mining Multi-Level Associations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635174" y="1385375"/>
            <a:ext cx="10660899" cy="4664443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Redundancy filtering:  redundant due to “ancestor” relationships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0000CC"/>
                </a:solidFill>
              </a:rPr>
              <a:t>milk </a:t>
            </a:r>
            <a:r>
              <a:rPr lang="en-US" altLang="en-US" sz="2400" dirty="0">
                <a:solidFill>
                  <a:srgbClr val="0000CC"/>
                </a:solidFill>
                <a:sym typeface="Symbol" pitchFamily="18" charset="2"/>
              </a:rPr>
              <a:t> wheat bread  [support = 8%, confidence = 70%]   (1)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solidFill>
                  <a:srgbClr val="0000CC"/>
                </a:solidFill>
                <a:sym typeface="Symbol" pitchFamily="18" charset="2"/>
              </a:rPr>
              <a:t>2% milk  wheat bread [support = 2%, confidence = 72%] (2)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Suppose the 2% milk sold is about ¼ of milk sold in gallons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(2) should be able to be “derived” from (1)</a:t>
            </a:r>
          </a:p>
          <a:p>
            <a:pPr lvl="3">
              <a:spcAft>
                <a:spcPts val="600"/>
              </a:spcAft>
            </a:pPr>
            <a:endParaRPr lang="en-US" altLang="en-US" sz="2400" dirty="0">
              <a:solidFill>
                <a:srgbClr val="0000CC"/>
              </a:solidFill>
              <a:sym typeface="Symbol" pitchFamily="18" charset="2"/>
            </a:endParaRP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0000CC"/>
                </a:solidFill>
                <a:sym typeface="Symbol" pitchFamily="18" charset="2"/>
              </a:rPr>
              <a:t>In general: </a:t>
            </a:r>
            <a:r>
              <a:rPr lang="en-US" sz="2400" dirty="0">
                <a:cs typeface="Calibri"/>
              </a:rPr>
              <a:t>A rule is </a:t>
            </a:r>
            <a:r>
              <a:rPr lang="en-US" sz="2400" i="1" dirty="0">
                <a:cs typeface="Calibri"/>
              </a:rPr>
              <a:t>redundant</a:t>
            </a:r>
            <a:r>
              <a:rPr lang="en-US" sz="2400" dirty="0">
                <a:cs typeface="Calibri"/>
              </a:rPr>
              <a:t> if its support is close to the “expected” value, according to its “ancestor” rule, and it has a similar confidence as its “ancestor”</a:t>
            </a:r>
            <a:endParaRPr lang="en-US" altLang="en-US" sz="2400" dirty="0">
              <a:solidFill>
                <a:srgbClr val="0000CC"/>
              </a:solidFill>
              <a:sym typeface="Symbol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8F32809-1315-343F-A62F-5C7414A17A85}"/>
              </a:ext>
            </a:extLst>
          </p:cNvPr>
          <p:cNvSpPr txBox="1"/>
          <p:nvPr/>
        </p:nvSpPr>
        <p:spPr>
          <a:xfrm>
            <a:off x="1625599" y="5892083"/>
            <a:ext cx="6576291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>
                <a:sym typeface="Symbol" pitchFamily="18" charset="2"/>
              </a:rPr>
              <a:t>Q: If rule (1) is an ancestor of rule (2), which one to prune?</a:t>
            </a:r>
          </a:p>
        </p:txBody>
      </p:sp>
    </p:spTree>
    <p:extLst>
      <p:ext uri="{BB962C8B-B14F-4D97-AF65-F5344CB8AC3E}">
        <p14:creationId xmlns:p14="http://schemas.microsoft.com/office/powerpoint/2010/main" val="23029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799"/>
            <a:ext cx="12192000" cy="63817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Sequential Pattern Examples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03037"/>
            <a:ext cx="10390909" cy="5181600"/>
          </a:xfrm>
        </p:spPr>
        <p:txBody>
          <a:bodyPr/>
          <a:lstStyle/>
          <a:p>
            <a:pPr eaLnBrk="1" hangingPunct="1">
              <a:spcAft>
                <a:spcPts val="100"/>
              </a:spcAft>
            </a:pPr>
            <a:r>
              <a:rPr lang="en-US" altLang="en-US" sz="2400" dirty="0"/>
              <a:t>Application of Sequential pattern Mining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Customer shopping: </a:t>
            </a:r>
            <a:r>
              <a:rPr lang="en-US" altLang="en-US" sz="2400" dirty="0"/>
              <a:t>Purchase a laptop first, then a digital camera, and then a smartphone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Medical treatments: </a:t>
            </a:r>
            <a:r>
              <a:rPr lang="en-US" altLang="en-US" sz="2400" dirty="0">
                <a:sym typeface="Wingdings" pitchFamily="2" charset="2"/>
              </a:rPr>
              <a:t>Go to see a doctor, get drugs, doctor monitors progress, doctor reacts accordingly → more/less drugs</a:t>
            </a:r>
            <a:endParaRPr lang="en-US" altLang="en-US" sz="2400" dirty="0"/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Natural disasters: </a:t>
            </a:r>
            <a:r>
              <a:rPr lang="en-US" altLang="en-US" sz="2400" dirty="0"/>
              <a:t>Before the disaster, during the disaster, after the disaster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Scientific Experiments: </a:t>
            </a:r>
            <a:r>
              <a:rPr lang="en-US" altLang="en-US" sz="2400" dirty="0"/>
              <a:t>Step 1, Step 2, Step 3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Stocks Markets: </a:t>
            </a:r>
            <a:r>
              <a:rPr lang="en-US" altLang="en-US" sz="2400" dirty="0">
                <a:sym typeface="Wingdings" pitchFamily="2" charset="2"/>
              </a:rPr>
              <a:t>A set of stocks go up and down together</a:t>
            </a:r>
            <a:endParaRPr lang="en-US" altLang="en-US" sz="2400" dirty="0"/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b="1" dirty="0"/>
              <a:t>Biological sequences, DNA /Protein:  </a:t>
            </a:r>
            <a:r>
              <a:rPr lang="en-US" altLang="en-US" sz="2400" dirty="0">
                <a:sym typeface="Wingdings" pitchFamily="2" charset="2"/>
              </a:rPr>
              <a:t>If you change the order of a protein, it likely results in a different gene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79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304800" y="341314"/>
            <a:ext cx="12801600" cy="57308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Sequential Pattern and Sequential Pattern Mining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277600" cy="809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Sequential pattern mining</a:t>
            </a:r>
            <a:r>
              <a:rPr lang="en-US" altLang="en-US" sz="2400" dirty="0"/>
              <a:t>: Given a set of sequences, find the </a:t>
            </a:r>
            <a:r>
              <a:rPr lang="en-US" altLang="en-US" sz="2400" dirty="0">
                <a:solidFill>
                  <a:srgbClr val="FF0000"/>
                </a:solidFill>
              </a:rPr>
              <a:t>complete set of </a:t>
            </a:r>
            <a:r>
              <a:rPr lang="en-US" altLang="en-US" sz="2400" i="1" dirty="0">
                <a:solidFill>
                  <a:srgbClr val="FF0000"/>
                </a:solidFill>
              </a:rPr>
              <a:t>frequent </a:t>
            </a:r>
            <a:r>
              <a:rPr lang="en-US" altLang="en-US" sz="2400" dirty="0">
                <a:solidFill>
                  <a:srgbClr val="FF0000"/>
                </a:solidFill>
              </a:rPr>
              <a:t>subsequences </a:t>
            </a:r>
            <a:r>
              <a:rPr lang="en-US" altLang="en-US" sz="2400" dirty="0"/>
              <a:t>(i.e., satisfying the </a:t>
            </a:r>
            <a:r>
              <a:rPr lang="en-US" altLang="en-US" sz="2400" dirty="0" err="1"/>
              <a:t>min_sup</a:t>
            </a:r>
            <a:r>
              <a:rPr lang="en-US" altLang="en-US" sz="2400" dirty="0"/>
              <a:t> threshold)</a:t>
            </a:r>
          </a:p>
        </p:txBody>
      </p:sp>
      <p:sp>
        <p:nvSpPr>
          <p:cNvPr id="797700" name="Text Box 4"/>
          <p:cNvSpPr txBox="1">
            <a:spLocks noChangeArrowheads="1"/>
          </p:cNvSpPr>
          <p:nvPr/>
        </p:nvSpPr>
        <p:spPr bwMode="auto">
          <a:xfrm>
            <a:off x="7997824" y="2600854"/>
            <a:ext cx="295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sequence database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508000" y="3423751"/>
            <a:ext cx="7315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marR="0" lvl="0" indent="-34290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An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element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may contain a set of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items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(also called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events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  <a:p>
            <a:pPr marR="0" lvl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ct val="8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 Items within an element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unordered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and we list them alphabetically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262C6B9-B059-1840-8D23-58845D8EA3CB}"/>
              </a:ext>
            </a:extLst>
          </p:cNvPr>
          <p:cNvGrpSpPr/>
          <p:nvPr/>
        </p:nvGrpSpPr>
        <p:grpSpPr>
          <a:xfrm>
            <a:off x="1113127" y="2600854"/>
            <a:ext cx="5316701" cy="523220"/>
            <a:chOff x="1494646" y="2358258"/>
            <a:chExt cx="5316701" cy="523220"/>
          </a:xfrm>
        </p:grpSpPr>
        <p:sp>
          <p:nvSpPr>
            <p:cNvPr id="5125" name="Text Box 5"/>
            <p:cNvSpPr txBox="1">
              <a:spLocks noChangeArrowheads="1"/>
            </p:cNvSpPr>
            <p:nvPr/>
          </p:nvSpPr>
          <p:spPr bwMode="auto">
            <a:xfrm>
              <a:off x="1494646" y="2358258"/>
              <a:ext cx="5316701" cy="52322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</a:t>
              </a:r>
              <a:r>
                <a:rPr kumimoji="0" lang="en-US" altLang="en-US" sz="2800" b="1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sequence</a:t>
              </a:r>
              <a:r>
                <a:rPr kumimoji="0" lang="en-US" altLang="en-US" sz="2800" b="0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&lt; (</a:t>
              </a:r>
              <a:r>
                <a:rPr kumimoji="0" lang="en-US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ef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) (ab)  (</a:t>
              </a:r>
              <a:r>
                <a:rPr kumimoji="0" lang="en-US" alt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df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)  c   b &gt;</a:t>
              </a:r>
            </a:p>
          </p:txBody>
        </p:sp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3735508" y="2434459"/>
              <a:ext cx="545731" cy="3841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5128" name="Rectangle 8"/>
            <p:cNvSpPr>
              <a:spLocks noChangeArrowheads="1"/>
            </p:cNvSpPr>
            <p:nvPr/>
          </p:nvSpPr>
          <p:spPr bwMode="auto">
            <a:xfrm>
              <a:off x="4341565" y="2434458"/>
              <a:ext cx="638173" cy="381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5129" name="Rectangle 9"/>
            <p:cNvSpPr>
              <a:spLocks noChangeArrowheads="1"/>
            </p:cNvSpPr>
            <p:nvPr/>
          </p:nvSpPr>
          <p:spPr bwMode="auto">
            <a:xfrm>
              <a:off x="5084582" y="2443737"/>
              <a:ext cx="556311" cy="381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5130" name="Rectangle 10"/>
            <p:cNvSpPr>
              <a:spLocks noChangeArrowheads="1"/>
            </p:cNvSpPr>
            <p:nvPr/>
          </p:nvSpPr>
          <p:spPr bwMode="auto">
            <a:xfrm>
              <a:off x="5700534" y="2443737"/>
              <a:ext cx="304800" cy="381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  <p:sp>
          <p:nvSpPr>
            <p:cNvPr id="5136" name="Rectangle 37"/>
            <p:cNvSpPr>
              <a:spLocks noChangeArrowheads="1"/>
            </p:cNvSpPr>
            <p:nvPr/>
          </p:nvSpPr>
          <p:spPr bwMode="auto">
            <a:xfrm>
              <a:off x="6110177" y="2443737"/>
              <a:ext cx="304800" cy="381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93D652AF-57A2-5940-AA85-A6F231FD1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50337"/>
              </p:ext>
            </p:extLst>
          </p:nvPr>
        </p:nvGraphicFramePr>
        <p:xfrm>
          <a:off x="7639776" y="3165359"/>
          <a:ext cx="3989916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0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6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2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24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5" name="Line 27">
            <a:extLst>
              <a:ext uri="{FF2B5EF4-FFF2-40B4-BE49-F238E27FC236}">
                <a16:creationId xmlns:a16="http://schemas.microsoft.com/office/drawing/2014/main" xmlns="" id="{3A14658A-4FF7-0E4F-BE4A-F2A6D09D69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86078" y="2363416"/>
            <a:ext cx="564703" cy="313637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B0D01E-2DB2-5843-969F-D1AA3CFEEE4D}"/>
              </a:ext>
            </a:extLst>
          </p:cNvPr>
          <p:cNvSpPr/>
          <p:nvPr/>
        </p:nvSpPr>
        <p:spPr>
          <a:xfrm>
            <a:off x="3771477" y="1990449"/>
            <a:ext cx="40289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latin typeface="Calibri" panose="020F0502020204030204" pitchFamily="34" charset="0"/>
              </a:rPr>
              <a:t>element </a:t>
            </a:r>
            <a:r>
              <a:rPr lang="en-US" sz="2000" dirty="0">
                <a:latin typeface="Calibri" panose="020F0502020204030204" pitchFamily="34" charset="0"/>
              </a:rPr>
              <a:t>       (unordered within “(..)”)</a:t>
            </a:r>
            <a:endParaRPr lang="en-US" dirty="0"/>
          </a:p>
        </p:txBody>
      </p:sp>
      <p:sp>
        <p:nvSpPr>
          <p:cNvPr id="18" name="Line 27">
            <a:extLst>
              <a:ext uri="{FF2B5EF4-FFF2-40B4-BE49-F238E27FC236}">
                <a16:creationId xmlns:a16="http://schemas.microsoft.com/office/drawing/2014/main" xmlns="" id="{C7A5DE9D-AF69-6E47-A003-E0678ACBDB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2948" y="2363417"/>
            <a:ext cx="111475" cy="330601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Line 27">
            <a:extLst>
              <a:ext uri="{FF2B5EF4-FFF2-40B4-BE49-F238E27FC236}">
                <a16:creationId xmlns:a16="http://schemas.microsoft.com/office/drawing/2014/main" xmlns="" id="{7BBDA7CF-7746-FF45-9B1C-D669BC601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8219" y="2363416"/>
            <a:ext cx="392902" cy="33060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xmlns="" id="{9AAB6578-6DCE-9F4B-8845-D31CB193F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1861" y="2315320"/>
            <a:ext cx="655855" cy="379659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Line 27">
            <a:extLst>
              <a:ext uri="{FF2B5EF4-FFF2-40B4-BE49-F238E27FC236}">
                <a16:creationId xmlns:a16="http://schemas.microsoft.com/office/drawing/2014/main" xmlns="" id="{9929AC63-77A5-7F49-BD13-78F7D76899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1985" y="2240653"/>
            <a:ext cx="912140" cy="436401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6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0" grpId="0"/>
      <p:bldP spid="797702" grpId="0"/>
      <p:bldP spid="15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304800" y="341314"/>
            <a:ext cx="12801600" cy="57308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Sequential Pattern and Sequential Pattern Mining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277600" cy="809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b="1" dirty="0"/>
              <a:t>Sequential pattern mining</a:t>
            </a:r>
            <a:r>
              <a:rPr lang="en-US" altLang="en-US" sz="2400" dirty="0"/>
              <a:t>: Given a set of sequences, find the </a:t>
            </a:r>
            <a:r>
              <a:rPr lang="en-US" altLang="en-US" sz="2400" dirty="0">
                <a:solidFill>
                  <a:srgbClr val="FF0000"/>
                </a:solidFill>
              </a:rPr>
              <a:t>complete set of </a:t>
            </a:r>
            <a:r>
              <a:rPr lang="en-US" altLang="en-US" sz="2400" i="1" dirty="0">
                <a:solidFill>
                  <a:srgbClr val="FF0000"/>
                </a:solidFill>
              </a:rPr>
              <a:t>frequent </a:t>
            </a:r>
            <a:r>
              <a:rPr lang="en-US" altLang="en-US" sz="2400" dirty="0">
                <a:solidFill>
                  <a:srgbClr val="FF0000"/>
                </a:solidFill>
              </a:rPr>
              <a:t>subsequences </a:t>
            </a:r>
            <a:r>
              <a:rPr lang="en-US" altLang="en-US" sz="2400" dirty="0"/>
              <a:t>(i.e., satisfying the </a:t>
            </a:r>
            <a:r>
              <a:rPr lang="en-US" altLang="en-US" sz="2400" dirty="0" err="1"/>
              <a:t>min_sup</a:t>
            </a:r>
            <a:r>
              <a:rPr lang="en-US" altLang="en-US" sz="2400" dirty="0"/>
              <a:t> threshold)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xmlns="" id="{C0524C48-A416-0647-98A9-DA06CF0A7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2672589"/>
            <a:ext cx="6156325" cy="461665"/>
          </a:xfrm>
          <a:prstGeom prst="rect">
            <a:avLst/>
          </a:prstGeom>
          <a:solidFill>
            <a:srgbClr val="F6E6EA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&lt;a(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)dc&gt; is a </a:t>
            </a:r>
            <a:r>
              <a:rPr kumimoji="0" lang="en-US" sz="2400" b="1" i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subsequence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&lt;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)(ac)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)&gt;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xmlns="" id="{3A39EDE3-3A2D-A64C-9A53-2E09BE8D5072}"/>
              </a:ext>
            </a:extLst>
          </p:cNvPr>
          <p:cNvSpPr txBox="1">
            <a:spLocks noChangeArrowheads="1"/>
          </p:cNvSpPr>
          <p:nvPr/>
        </p:nvSpPr>
        <p:spPr>
          <a:xfrm>
            <a:off x="508001" y="3537176"/>
            <a:ext cx="6353110" cy="143292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kumimoji="0" lang="en-US" sz="2400" b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Given </a:t>
            </a:r>
            <a:r>
              <a:rPr kumimoji="0" lang="en-US" sz="2400" b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support threshold</a:t>
            </a:r>
            <a:r>
              <a:rPr kumimoji="0" lang="en-US" sz="2400" b="0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min_sup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2, &lt;(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sequential pattern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374F2802-2FFE-BD40-B7FC-ABFB24A7F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778276"/>
              </p:ext>
            </p:extLst>
          </p:nvPr>
        </p:nvGraphicFramePr>
        <p:xfrm>
          <a:off x="7571351" y="3134254"/>
          <a:ext cx="3989916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403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96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2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24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sng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7" name="Text Box 4">
            <a:extLst>
              <a:ext uri="{FF2B5EF4-FFF2-40B4-BE49-F238E27FC236}">
                <a16:creationId xmlns:a16="http://schemas.microsoft.com/office/drawing/2014/main" xmlns="" id="{C7A89545-4830-B841-8760-ECDFDCEBA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7824" y="2600854"/>
            <a:ext cx="29503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 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sequence database</a:t>
            </a: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Curved Right Arrow 13">
            <a:extLst>
              <a:ext uri="{FF2B5EF4-FFF2-40B4-BE49-F238E27FC236}">
                <a16:creationId xmlns:a16="http://schemas.microsoft.com/office/drawing/2014/main" xmlns="" id="{77D634E1-CA28-1B4C-B9D2-59F14C4FDDB4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2501796" y="1292243"/>
            <a:ext cx="350728" cy="3911600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0" name="Curved Right Arrow 13">
            <a:extLst>
              <a:ext uri="{FF2B5EF4-FFF2-40B4-BE49-F238E27FC236}">
                <a16:creationId xmlns:a16="http://schemas.microsoft.com/office/drawing/2014/main" xmlns="" id="{65BAAD9C-67F4-4348-B99C-5874D55025F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906398" y="598804"/>
            <a:ext cx="323844" cy="4064000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1" name="Curved Right Arrow 13">
            <a:extLst>
              <a:ext uri="{FF2B5EF4-FFF2-40B4-BE49-F238E27FC236}">
                <a16:creationId xmlns:a16="http://schemas.microsoft.com/office/drawing/2014/main" xmlns="" id="{13898A0D-AAB1-CA4C-B167-3756E06AB78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56937" y="353062"/>
            <a:ext cx="334965" cy="4525962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2" name="Curved Right Arrow 13">
            <a:extLst>
              <a:ext uri="{FF2B5EF4-FFF2-40B4-BE49-F238E27FC236}">
                <a16:creationId xmlns:a16="http://schemas.microsoft.com/office/drawing/2014/main" xmlns="" id="{4AB6F82A-65D7-8C47-A76E-1C465DBB068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3554962" y="995047"/>
            <a:ext cx="473565" cy="4608509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4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381000"/>
            <a:ext cx="10797117" cy="5794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Sequential Pattern Mining Algorithms</a:t>
            </a:r>
            <a:endParaRPr lang="en-US" altLang="en-US" sz="320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69775" y="1201093"/>
            <a:ext cx="10530186" cy="5244974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Algorithm requirement: </a:t>
            </a:r>
            <a:r>
              <a:rPr lang="en-US" altLang="en-US" sz="2400" dirty="0">
                <a:solidFill>
                  <a:srgbClr val="FF0000"/>
                </a:solidFill>
              </a:rPr>
              <a:t>Efficient, scalable, finding complete set, incorporating various kinds of user-specific constraints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The </a:t>
            </a:r>
            <a:r>
              <a:rPr lang="en-US" altLang="en-US" sz="2400" dirty="0" err="1"/>
              <a:t>Apriori</a:t>
            </a:r>
            <a:r>
              <a:rPr lang="en-US" altLang="en-US" sz="2400" dirty="0"/>
              <a:t> property still holds:  If a subsequence s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is infrequent, </a:t>
            </a:r>
            <a:r>
              <a:rPr lang="en-US" altLang="en-US" sz="2400" dirty="0">
                <a:sym typeface="Wingdings" pitchFamily="2" charset="2"/>
              </a:rPr>
              <a:t>none of s</a:t>
            </a:r>
            <a:r>
              <a:rPr lang="en-US" altLang="en-US" sz="2400" baseline="-25000" dirty="0">
                <a:sym typeface="Wingdings" pitchFamily="2" charset="2"/>
              </a:rPr>
              <a:t>1</a:t>
            </a:r>
            <a:r>
              <a:rPr lang="en-US" altLang="en-US" sz="2400" dirty="0">
                <a:sym typeface="Wingdings" pitchFamily="2" charset="2"/>
              </a:rPr>
              <a:t>’s super-sequences can be frequent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Representative algorithms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GSP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(Generalized Sequential Patterns) (Srikant &amp; Agrawal @ EDBT’96)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Vertical format-based mining: </a:t>
            </a:r>
            <a:r>
              <a:rPr lang="en-US" altLang="en-US" sz="2400" dirty="0">
                <a:solidFill>
                  <a:srgbClr val="FF0000"/>
                </a:solidFill>
              </a:rPr>
              <a:t>SPADE</a:t>
            </a:r>
            <a:r>
              <a:rPr lang="en-US" altLang="en-US" sz="2400" dirty="0"/>
              <a:t> (</a:t>
            </a:r>
            <a:r>
              <a:rPr lang="en-US" altLang="en-US" sz="2400" dirty="0" err="1"/>
              <a:t>Zaki@Machine</a:t>
            </a:r>
            <a:r>
              <a:rPr lang="en-US" altLang="en-US" sz="2400" dirty="0"/>
              <a:t> Leanining’00)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Pattern-growth methods: </a:t>
            </a:r>
            <a:r>
              <a:rPr lang="en-US" altLang="en-US" sz="2400" dirty="0" err="1">
                <a:solidFill>
                  <a:srgbClr val="FF0000"/>
                </a:solidFill>
              </a:rPr>
              <a:t>PrefixSpan</a:t>
            </a:r>
            <a:r>
              <a:rPr lang="en-US" altLang="en-US" sz="2400" dirty="0"/>
              <a:t> (Pei, et al. @TKDE’04)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Mining closed sequential patterns: </a:t>
            </a:r>
            <a:r>
              <a:rPr lang="en-US" altLang="en-US" sz="2400" dirty="0" err="1">
                <a:solidFill>
                  <a:srgbClr val="FF0000"/>
                </a:solidFill>
              </a:rPr>
              <a:t>CloSpan</a:t>
            </a:r>
            <a:r>
              <a:rPr lang="en-US" altLang="en-US" sz="2400" dirty="0"/>
              <a:t> (Yan, et al. @SDM’03)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Constraint-based sequential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128724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GSP: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-Based Sequential Pattern Mining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3784"/>
            <a:ext cx="7511845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Initial candidates: All 8-singleton sequences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&lt;a&gt;, &lt;b&gt;, &lt;c&gt;, &lt;d&gt;, &lt;e&gt;, &lt;f&gt;, &lt;g&gt;, &lt;h&gt;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Scan DB once, count support for each candidate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34312"/>
              </p:ext>
            </p:extLst>
          </p:nvPr>
        </p:nvGraphicFramePr>
        <p:xfrm>
          <a:off x="501137" y="3133727"/>
          <a:ext cx="3048000" cy="21240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   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cb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&lt;(bf)(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)b(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fg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&lt;(ah)(bf)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abf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3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&lt;(be)(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)d&gt;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70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21920" marR="121920" marT="45734" marB="4573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bcb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ade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34" marB="45734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94775" y="2677743"/>
            <a:ext cx="139887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73178"/>
              </p:ext>
            </p:extLst>
          </p:nvPr>
        </p:nvGraphicFramePr>
        <p:xfrm>
          <a:off x="5196128" y="3353384"/>
          <a:ext cx="1297518" cy="29876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83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Cand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sup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&lt;g&gt;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&lt;h&gt;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7362" name="Straight Connector 5"/>
          <p:cNvCxnSpPr>
            <a:cxnSpLocks noChangeShapeType="1"/>
          </p:cNvCxnSpPr>
          <p:nvPr/>
        </p:nvCxnSpPr>
        <p:spPr bwMode="auto">
          <a:xfrm>
            <a:off x="5196128" y="5687008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3" name="Straight Connector 44"/>
          <p:cNvCxnSpPr>
            <a:cxnSpLocks noChangeShapeType="1"/>
          </p:cNvCxnSpPr>
          <p:nvPr/>
        </p:nvCxnSpPr>
        <p:spPr bwMode="auto">
          <a:xfrm flipV="1">
            <a:off x="5208829" y="5687008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4" name="Straight Connector 48"/>
          <p:cNvCxnSpPr>
            <a:cxnSpLocks noChangeShapeType="1"/>
          </p:cNvCxnSpPr>
          <p:nvPr/>
        </p:nvCxnSpPr>
        <p:spPr bwMode="auto">
          <a:xfrm>
            <a:off x="5196128" y="5991808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5" name="Straight Connector 49"/>
          <p:cNvCxnSpPr>
            <a:cxnSpLocks noChangeShapeType="1"/>
          </p:cNvCxnSpPr>
          <p:nvPr/>
        </p:nvCxnSpPr>
        <p:spPr bwMode="auto">
          <a:xfrm flipV="1">
            <a:off x="5208829" y="5991808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66" name="Curved Right Arrow 13"/>
          <p:cNvSpPr>
            <a:spLocks noChangeArrowheads="1"/>
          </p:cNvSpPr>
          <p:nvPr/>
        </p:nvSpPr>
        <p:spPr bwMode="auto">
          <a:xfrm flipH="1">
            <a:off x="6964101" y="2224348"/>
            <a:ext cx="382089" cy="1438564"/>
          </a:xfrm>
          <a:prstGeom prst="curvedRightArrow">
            <a:avLst>
              <a:gd name="adj1" fmla="val 25003"/>
              <a:gd name="adj2" fmla="val 50005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x</a:t>
            </a:r>
          </a:p>
        </p:txBody>
      </p:sp>
      <p:sp>
        <p:nvSpPr>
          <p:cNvPr id="7367" name="Oval 14"/>
          <p:cNvSpPr>
            <a:spLocks noChangeArrowheads="1"/>
          </p:cNvSpPr>
          <p:nvPr/>
        </p:nvSpPr>
        <p:spPr bwMode="auto">
          <a:xfrm>
            <a:off x="6008928" y="5687008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368" name="Oval 52"/>
          <p:cNvSpPr>
            <a:spLocks noChangeArrowheads="1"/>
          </p:cNvSpPr>
          <p:nvPr/>
        </p:nvSpPr>
        <p:spPr bwMode="auto">
          <a:xfrm>
            <a:off x="6008928" y="5991808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D133BD-B4EA-86B6-FD7B-8574FD2009F2}"/>
              </a:ext>
            </a:extLst>
          </p:cNvPr>
          <p:cNvSpPr txBox="1"/>
          <p:nvPr/>
        </p:nvSpPr>
        <p:spPr>
          <a:xfrm>
            <a:off x="7816645" y="5267235"/>
            <a:ext cx="4061501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sz="2400" dirty="0">
                <a:solidFill>
                  <a:srgbClr val="FF0000"/>
                </a:solidFill>
              </a:rPr>
              <a:t>GSP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(Generalized Sequential Patterns): </a:t>
            </a:r>
            <a:r>
              <a:rPr lang="en-US" altLang="en-US" sz="2400" dirty="0" err="1"/>
              <a:t>Srikant</a:t>
            </a:r>
            <a:r>
              <a:rPr lang="en-US" altLang="en-US" sz="2400" dirty="0"/>
              <a:t> &amp; Agrawal @ EDBT’96)</a:t>
            </a:r>
          </a:p>
        </p:txBody>
      </p:sp>
    </p:spTree>
    <p:extLst>
      <p:ext uri="{BB962C8B-B14F-4D97-AF65-F5344CB8AC3E}">
        <p14:creationId xmlns:p14="http://schemas.microsoft.com/office/powerpoint/2010/main" val="12978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366" grpId="0" animBg="1"/>
      <p:bldP spid="7367" grpId="0" animBg="1"/>
      <p:bldP spid="7368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GSP: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-Based Sequential Pattern Mining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63784"/>
            <a:ext cx="7511845" cy="167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Example: Generate </a:t>
            </a:r>
            <a:r>
              <a:rPr lang="en-US" altLang="en-US" sz="2400" u="sng" dirty="0"/>
              <a:t>length-2 </a:t>
            </a:r>
            <a:r>
              <a:rPr lang="en-US" altLang="en-US" sz="2400" dirty="0"/>
              <a:t>candidate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385" y="2277400"/>
            <a:ext cx="139887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69993"/>
              </p:ext>
            </p:extLst>
          </p:nvPr>
        </p:nvGraphicFramePr>
        <p:xfrm>
          <a:off x="214684" y="2949058"/>
          <a:ext cx="1297518" cy="29876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83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6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Cand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sup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&lt;g&gt;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5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&lt;h&gt;</a:t>
                      </a:r>
                    </a:p>
                  </a:txBody>
                  <a:tcPr marL="121835" marR="121835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835" marR="121835" marT="45730" marB="4573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507143"/>
              </p:ext>
            </p:extLst>
          </p:nvPr>
        </p:nvGraphicFramePr>
        <p:xfrm>
          <a:off x="2521339" y="2001984"/>
          <a:ext cx="5892800" cy="2006599"/>
        </p:xfrm>
        <a:graphic>
          <a:graphicData uri="http://schemas.openxmlformats.org/drawingml/2006/table">
            <a:tbl>
              <a:tblPr/>
              <a:tblGrid>
                <a:gridCol w="7678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32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32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14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32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500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0889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&lt;bf&gt;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&lt;cd&gt;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&lt;de&gt;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&lt;df&gt;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&lt;ef&gt;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6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&lt;fa&gt;</a:t>
                      </a:r>
                    </a:p>
                  </a:txBody>
                  <a:tcPr marL="121920" marR="121920" marT="45743" marB="457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&lt;fb&gt;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&lt;fc&gt;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743" marB="457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36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95383"/>
              </p:ext>
            </p:extLst>
          </p:nvPr>
        </p:nvGraphicFramePr>
        <p:xfrm>
          <a:off x="2521339" y="4611180"/>
          <a:ext cx="5994400" cy="1925640"/>
        </p:xfrm>
        <a:graphic>
          <a:graphicData uri="http://schemas.openxmlformats.org/drawingml/2006/table">
            <a:tbl>
              <a:tblPr/>
              <a:tblGrid>
                <a:gridCol w="6995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12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790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&lt;(ab)&gt;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&lt;(ac)&gt;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&lt;b&gt;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bd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&lt;(be)&gt;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&lt;(bf)&gt;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&lt;c&gt;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&lt;(cd)&gt;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&lt;d&gt;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&lt;(de)&gt;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&lt;e&gt;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5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4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&lt;f&gt;</a:t>
                      </a: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7362" name="Straight Connector 5"/>
          <p:cNvCxnSpPr>
            <a:cxnSpLocks noChangeShapeType="1"/>
          </p:cNvCxnSpPr>
          <p:nvPr/>
        </p:nvCxnSpPr>
        <p:spPr bwMode="auto">
          <a:xfrm>
            <a:off x="214684" y="5282682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3" name="Straight Connector 44"/>
          <p:cNvCxnSpPr>
            <a:cxnSpLocks noChangeShapeType="1"/>
          </p:cNvCxnSpPr>
          <p:nvPr/>
        </p:nvCxnSpPr>
        <p:spPr bwMode="auto">
          <a:xfrm flipV="1">
            <a:off x="227385" y="5282682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4" name="Straight Connector 48"/>
          <p:cNvCxnSpPr>
            <a:cxnSpLocks noChangeShapeType="1"/>
          </p:cNvCxnSpPr>
          <p:nvPr/>
        </p:nvCxnSpPr>
        <p:spPr bwMode="auto">
          <a:xfrm>
            <a:off x="214684" y="5587482"/>
            <a:ext cx="7112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65" name="Straight Connector 49"/>
          <p:cNvCxnSpPr>
            <a:cxnSpLocks noChangeShapeType="1"/>
          </p:cNvCxnSpPr>
          <p:nvPr/>
        </p:nvCxnSpPr>
        <p:spPr bwMode="auto">
          <a:xfrm flipV="1">
            <a:off x="227385" y="5587482"/>
            <a:ext cx="698500" cy="304800"/>
          </a:xfrm>
          <a:prstGeom prst="lin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67" name="Oval 14"/>
          <p:cNvSpPr>
            <a:spLocks noChangeArrowheads="1"/>
          </p:cNvSpPr>
          <p:nvPr/>
        </p:nvSpPr>
        <p:spPr bwMode="auto">
          <a:xfrm>
            <a:off x="1027484" y="5282682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368" name="Oval 52"/>
          <p:cNvSpPr>
            <a:spLocks noChangeArrowheads="1"/>
          </p:cNvSpPr>
          <p:nvPr/>
        </p:nvSpPr>
        <p:spPr bwMode="auto">
          <a:xfrm>
            <a:off x="1027484" y="5587482"/>
            <a:ext cx="406400" cy="304800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8845421" y="3155142"/>
            <a:ext cx="2985795" cy="278158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w/o pruning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(includes g and h):</a:t>
            </a:r>
          </a:p>
          <a:p>
            <a:pPr marL="200025" marR="0" lvl="1" indent="0" algn="l" defTabSz="914377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8*8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8*7/2 = 92 </a:t>
            </a:r>
          </a:p>
          <a:p>
            <a:pPr marL="200025" marR="0" lvl="1" indent="0" algn="l" defTabSz="914377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length-2 candidates</a:t>
            </a:r>
          </a:p>
          <a:p>
            <a:pPr marL="461963" marR="0" lvl="0" indent="-461963" algn="l" defTabSz="914377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w/ pruning:</a:t>
            </a:r>
          </a:p>
          <a:p>
            <a:pPr marL="200025" lvl="1" indent="0">
              <a:lnSpc>
                <a:spcPct val="90000"/>
              </a:lnSpc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6*6 </a:t>
            </a:r>
            <a:r>
              <a:rPr lang="en-US" altLang="en-US" sz="2400" dirty="0">
                <a:solidFill>
                  <a:srgbClr val="FF0000"/>
                </a:solidFill>
              </a:rPr>
              <a:t>+</a:t>
            </a:r>
            <a:r>
              <a:rPr lang="en-US" altLang="en-US" sz="2400" dirty="0">
                <a:solidFill>
                  <a:srgbClr val="000000"/>
                </a:solidFill>
              </a:rPr>
              <a:t> 6*5/2 = 51</a:t>
            </a:r>
          </a:p>
          <a:p>
            <a:pPr marL="200025" lvl="1" indent="0">
              <a:lnSpc>
                <a:spcPct val="90000"/>
              </a:lnSpc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length-2 candidates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xmlns="" id="{754941F8-18F9-9343-8EB6-9156C98D09E0}"/>
              </a:ext>
            </a:extLst>
          </p:cNvPr>
          <p:cNvSpPr/>
          <p:nvPr/>
        </p:nvSpPr>
        <p:spPr>
          <a:xfrm>
            <a:off x="1738159" y="4042120"/>
            <a:ext cx="426543" cy="3370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989F05-4ABC-E941-AF59-FD03BF772E16}"/>
              </a:ext>
            </a:extLst>
          </p:cNvPr>
          <p:cNvSpPr txBox="1"/>
          <p:nvPr/>
        </p:nvSpPr>
        <p:spPr>
          <a:xfrm>
            <a:off x="3684762" y="1525094"/>
            <a:ext cx="400635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singleton * singleton – </a:t>
            </a:r>
            <a:r>
              <a:rPr lang="en-US" i="1" dirty="0"/>
              <a:t>Total: </a:t>
            </a:r>
            <a:r>
              <a:rPr lang="en-US" dirty="0"/>
              <a:t>(6 * 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4AB7EA-5412-0A4E-A52D-E09E5AEA8AF7}"/>
              </a:ext>
            </a:extLst>
          </p:cNvPr>
          <p:cNvSpPr txBox="1"/>
          <p:nvPr/>
        </p:nvSpPr>
        <p:spPr>
          <a:xfrm>
            <a:off x="3735562" y="4186806"/>
            <a:ext cx="35796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Sets (unordered) – </a:t>
            </a:r>
            <a:r>
              <a:rPr lang="en-US" i="1" dirty="0"/>
              <a:t>Total</a:t>
            </a:r>
            <a:r>
              <a:rPr lang="en-US" dirty="0"/>
              <a:t>: (6*5) /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EADBD6-6CC7-CE43-BFCC-C3765E8E654F}"/>
              </a:ext>
            </a:extLst>
          </p:cNvPr>
          <p:cNvSpPr txBox="1"/>
          <p:nvPr/>
        </p:nvSpPr>
        <p:spPr>
          <a:xfrm>
            <a:off x="9141272" y="2637331"/>
            <a:ext cx="1943496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Apriori</a:t>
            </a:r>
            <a:r>
              <a:rPr lang="en-US" dirty="0"/>
              <a:t> Pruning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20E4BA10-7F18-DA4E-BA61-07687949BDEE}"/>
              </a:ext>
            </a:extLst>
          </p:cNvPr>
          <p:cNvSpPr/>
          <p:nvPr/>
        </p:nvSpPr>
        <p:spPr>
          <a:xfrm>
            <a:off x="5151120" y="2606168"/>
            <a:ext cx="619760" cy="223523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1A5643B-8197-5644-B06D-5894F4D17D37}"/>
              </a:ext>
            </a:extLst>
          </p:cNvPr>
          <p:cNvSpPr/>
          <p:nvPr/>
        </p:nvSpPr>
        <p:spPr>
          <a:xfrm>
            <a:off x="4287520" y="2915656"/>
            <a:ext cx="619760" cy="223523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8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367" grpId="0" animBg="1"/>
      <p:bldP spid="7368" grpId="0" animBg="1"/>
      <p:bldP spid="18" grpId="0"/>
      <p:bldP spid="5" grpId="0" animBg="1"/>
      <p:bldP spid="6" grpId="0"/>
      <p:bldP spid="20" grpId="0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1" y="381000"/>
            <a:ext cx="11681884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GSP Mining and Pruning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A1191FF-ACAF-6544-B716-753E0A944113}"/>
              </a:ext>
            </a:extLst>
          </p:cNvPr>
          <p:cNvGrpSpPr/>
          <p:nvPr/>
        </p:nvGrpSpPr>
        <p:grpSpPr>
          <a:xfrm>
            <a:off x="626081" y="1232131"/>
            <a:ext cx="10252097" cy="2847976"/>
            <a:chOff x="147109" y="1373626"/>
            <a:chExt cx="10252097" cy="2847976"/>
          </a:xfrm>
        </p:grpSpPr>
        <p:sp>
          <p:nvSpPr>
            <p:cNvPr id="8222" name="Text Box 4"/>
            <p:cNvSpPr txBox="1">
              <a:spLocks noChangeArrowheads="1"/>
            </p:cNvSpPr>
            <p:nvPr/>
          </p:nvSpPr>
          <p:spPr bwMode="auto">
            <a:xfrm>
              <a:off x="4778651" y="3821512"/>
              <a:ext cx="38481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&lt;a&gt; &lt;b&gt; &lt;c&gt; &lt;d&gt; &lt;e&gt; &lt;f&gt; </a:t>
              </a:r>
              <a:r>
                <a:rPr kumimoji="0" lang="en-US" altLang="en-US" sz="1600" b="0" i="0" u="none" strike="sngStrike" kern="1200" cap="none" spc="0" normalizeH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&lt;g&gt; &lt;h&gt;</a:t>
              </a:r>
            </a:p>
          </p:txBody>
        </p:sp>
        <p:sp>
          <p:nvSpPr>
            <p:cNvPr id="8223" name="Text Box 5"/>
            <p:cNvSpPr txBox="1">
              <a:spLocks noChangeArrowheads="1"/>
            </p:cNvSpPr>
            <p:nvPr/>
          </p:nvSpPr>
          <p:spPr bwMode="auto">
            <a:xfrm>
              <a:off x="4777339" y="3275024"/>
              <a:ext cx="562186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&lt;aa&gt; &lt;ab&gt; …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af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ba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&lt;bb&gt; … 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ff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&lt;(ab)&gt;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…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&lt;(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ef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)&gt;</a:t>
              </a:r>
            </a:p>
          </p:txBody>
        </p:sp>
        <p:sp>
          <p:nvSpPr>
            <p:cNvPr id="8224" name="Text Box 6"/>
            <p:cNvSpPr txBox="1">
              <a:spLocks noChangeArrowheads="1"/>
            </p:cNvSpPr>
            <p:nvPr/>
          </p:nvSpPr>
          <p:spPr bwMode="auto">
            <a:xfrm>
              <a:off x="4777339" y="2625369"/>
              <a:ext cx="382058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abb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aab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&lt;aba&gt;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&lt;baa&gt;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bab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8225" name="Text Box 7"/>
            <p:cNvSpPr txBox="1">
              <a:spLocks noChangeArrowheads="1"/>
            </p:cNvSpPr>
            <p:nvPr/>
          </p:nvSpPr>
          <p:spPr bwMode="auto">
            <a:xfrm>
              <a:off x="4777339" y="1944693"/>
              <a:ext cx="211243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abba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&lt;(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bd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)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bc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 …</a:t>
              </a:r>
            </a:p>
          </p:txBody>
        </p:sp>
        <p:sp>
          <p:nvSpPr>
            <p:cNvPr id="8226" name="Text Box 8"/>
            <p:cNvSpPr txBox="1">
              <a:spLocks noChangeArrowheads="1"/>
            </p:cNvSpPr>
            <p:nvPr/>
          </p:nvSpPr>
          <p:spPr bwMode="auto">
            <a:xfrm>
              <a:off x="4777339" y="1408552"/>
              <a:ext cx="118321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&lt;(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bd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)</a:t>
              </a:r>
              <a:r>
                <a:rPr kumimoji="0" lang="en-US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cba</a:t>
              </a: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8227" name="Text Box 9"/>
            <p:cNvSpPr txBox="1">
              <a:spLocks noChangeArrowheads="1"/>
            </p:cNvSpPr>
            <p:nvPr/>
          </p:nvSpPr>
          <p:spPr bwMode="auto">
            <a:xfrm>
              <a:off x="147109" y="3821552"/>
              <a:ext cx="438996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1</a:t>
              </a:r>
              <a:r>
                <a:rPr kumimoji="0" lang="en-US" altLang="en-US" sz="2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st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scan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8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6 length-1 seq. pat.</a:t>
              </a:r>
            </a:p>
          </p:txBody>
        </p:sp>
        <p:sp>
          <p:nvSpPr>
            <p:cNvPr id="8228" name="Text Box 10"/>
            <p:cNvSpPr txBox="1">
              <a:spLocks noChangeArrowheads="1"/>
            </p:cNvSpPr>
            <p:nvPr/>
          </p:nvSpPr>
          <p:spPr bwMode="auto">
            <a:xfrm>
              <a:off x="155576" y="3154802"/>
              <a:ext cx="449156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2</a:t>
              </a:r>
              <a:r>
                <a:rPr kumimoji="0" lang="en-US" altLang="en-US" sz="2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nd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scan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</a:t>
              </a:r>
              <a:r>
                <a:rPr kumimoji="0" lang="en-US" altLang="en-US" sz="20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51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19 length-2 seq. pat. 10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not in DB at all</a:t>
              </a:r>
            </a:p>
          </p:txBody>
        </p:sp>
        <p:sp>
          <p:nvSpPr>
            <p:cNvPr id="8229" name="Text Box 11"/>
            <p:cNvSpPr txBox="1">
              <a:spLocks noChangeArrowheads="1"/>
            </p:cNvSpPr>
            <p:nvPr/>
          </p:nvSpPr>
          <p:spPr bwMode="auto">
            <a:xfrm>
              <a:off x="155576" y="2440426"/>
              <a:ext cx="449156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3</a:t>
              </a:r>
              <a:r>
                <a:rPr kumimoji="0" lang="en-US" altLang="en-US" sz="2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rd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scan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46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20 length-3 seq. pat. 20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not in DB at all</a:t>
              </a:r>
            </a:p>
          </p:txBody>
        </p:sp>
        <p:sp>
          <p:nvSpPr>
            <p:cNvPr id="8230" name="Text Box 12"/>
            <p:cNvSpPr txBox="1">
              <a:spLocks noChangeArrowheads="1"/>
            </p:cNvSpPr>
            <p:nvPr/>
          </p:nvSpPr>
          <p:spPr bwMode="auto">
            <a:xfrm>
              <a:off x="155576" y="1916551"/>
              <a:ext cx="424603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4</a:t>
              </a:r>
              <a:r>
                <a:rPr kumimoji="0" lang="en-US" altLang="en-US" sz="2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th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scan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8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7 length-4 seq. pat. </a:t>
              </a:r>
            </a:p>
          </p:txBody>
        </p:sp>
        <p:sp>
          <p:nvSpPr>
            <p:cNvPr id="8231" name="Text Box 13"/>
            <p:cNvSpPr txBox="1">
              <a:spLocks noChangeArrowheads="1"/>
            </p:cNvSpPr>
            <p:nvPr/>
          </p:nvSpPr>
          <p:spPr bwMode="auto">
            <a:xfrm>
              <a:off x="155576" y="1373626"/>
              <a:ext cx="449156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5</a:t>
              </a:r>
              <a:r>
                <a:rPr kumimoji="0" lang="en-US" altLang="en-US" sz="20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th</a:t>
              </a: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scan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: 1 </a:t>
              </a:r>
              <a:r>
                <a:rPr kumimoji="0" lang="en-US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cand</a:t>
              </a: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. 1 length-5 seq. pat. </a:t>
              </a:r>
            </a:p>
          </p:txBody>
        </p:sp>
      </p:grp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786463"/>
              </p:ext>
            </p:extLst>
          </p:nvPr>
        </p:nvGraphicFramePr>
        <p:xfrm>
          <a:off x="8742893" y="4489023"/>
          <a:ext cx="2603500" cy="21224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   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cb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&lt;(bf)(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)b(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fg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&lt;(ah)(bf)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abf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522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buFont typeface="Wingdings" pitchFamily="2" charset="2"/>
                        <a:buNone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&lt;(be)(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ce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)d&gt;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39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121920" marR="121920" marT="45693" marB="4569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bd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bcb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altLang="en-US" sz="1800" dirty="0" err="1">
                          <a:latin typeface="Calibri" panose="020F0502020204030204" pitchFamily="34" charset="0"/>
                        </a:rPr>
                        <a:t>ade</a:t>
                      </a:r>
                      <a:r>
                        <a:rPr lang="en-US" altLang="en-US" sz="1800" dirty="0"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 marT="45693" marB="4569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9340947" y="4083062"/>
            <a:ext cx="1445491" cy="400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xmlns="" id="{0FBFA8EE-E743-C54F-AB0A-4C82C127ECA2}"/>
              </a:ext>
            </a:extLst>
          </p:cNvPr>
          <p:cNvSpPr txBox="1">
            <a:spLocks noChangeArrowheads="1"/>
          </p:cNvSpPr>
          <p:nvPr/>
        </p:nvSpPr>
        <p:spPr>
          <a:xfrm>
            <a:off x="7181673" y="1184032"/>
            <a:ext cx="3322419" cy="571500"/>
          </a:xfrm>
          <a:prstGeom prst="rect">
            <a:avLst/>
          </a:prstGeom>
          <a:solidFill>
            <a:srgbClr val="CCFFCC"/>
          </a:solidFill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dirty="0"/>
              <a:t>Remove </a:t>
            </a:r>
            <a:r>
              <a:rPr lang="en-US" altLang="en-US" sz="1800" dirty="0">
                <a:solidFill>
                  <a:srgbClr val="FF0000"/>
                </a:solidFill>
              </a:rPr>
              <a:t>Candidates not in DB or </a:t>
            </a:r>
            <a:r>
              <a:rPr lang="en-US" altLang="en-US" sz="1800" dirty="0">
                <a:solidFill>
                  <a:srgbClr val="0033CC"/>
                </a:solidFill>
              </a:rPr>
              <a:t>Candidates &lt; </a:t>
            </a:r>
            <a:r>
              <a:rPr lang="en-US" altLang="en-US" sz="1800" dirty="0" err="1">
                <a:solidFill>
                  <a:srgbClr val="0033CC"/>
                </a:solidFill>
              </a:rPr>
              <a:t>min_sup</a:t>
            </a:r>
            <a:endParaRPr lang="en-US" altLang="en-US" sz="1800" dirty="0">
              <a:solidFill>
                <a:srgbClr val="0033CC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63C011F3-5091-D346-8BB3-9DC8A40B7B88}"/>
              </a:ext>
            </a:extLst>
          </p:cNvPr>
          <p:cNvCxnSpPr/>
          <p:nvPr/>
        </p:nvCxnSpPr>
        <p:spPr>
          <a:xfrm flipV="1">
            <a:off x="348343" y="1432156"/>
            <a:ext cx="0" cy="241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Line 27">
            <a:extLst>
              <a:ext uri="{FF2B5EF4-FFF2-40B4-BE49-F238E27FC236}">
                <a16:creationId xmlns:a16="http://schemas.microsoft.com/office/drawing/2014/main" xmlns="" id="{BDD294B5-B10F-3145-ABD6-2F529E40B7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8297" y="3471668"/>
            <a:ext cx="130344" cy="20994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Line 27">
            <a:extLst>
              <a:ext uri="{FF2B5EF4-FFF2-40B4-BE49-F238E27FC236}">
                <a16:creationId xmlns:a16="http://schemas.microsoft.com/office/drawing/2014/main" xmlns="" id="{83A49E0C-4C48-2848-A6DA-EB107EAB5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1200" y="3471668"/>
            <a:ext cx="655920" cy="199944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xmlns="" id="{7DD42F49-57D9-A544-A74F-9EC205E841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98296" y="3463263"/>
            <a:ext cx="1451144" cy="216753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Line 27">
            <a:extLst>
              <a:ext uri="{FF2B5EF4-FFF2-40B4-BE49-F238E27FC236}">
                <a16:creationId xmlns:a16="http://schemas.microsoft.com/office/drawing/2014/main" xmlns="" id="{E44BB54D-1C4A-2340-95BC-C0B48C9F16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0823" y="3463259"/>
            <a:ext cx="1487097" cy="25807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Line 27">
            <a:extLst>
              <a:ext uri="{FF2B5EF4-FFF2-40B4-BE49-F238E27FC236}">
                <a16:creationId xmlns:a16="http://schemas.microsoft.com/office/drawing/2014/main" xmlns="" id="{7E17236A-509C-1346-84C5-443EAC01AB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78936" y="3463259"/>
            <a:ext cx="1988104" cy="25679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xmlns="" id="{9479ECE9-8551-F641-A9DD-E26CF7688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62064" y="3365500"/>
            <a:ext cx="137693" cy="827815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53A52F-5B42-AA42-97AE-4346EAC2F286}"/>
              </a:ext>
            </a:extLst>
          </p:cNvPr>
          <p:cNvSpPr/>
          <p:nvPr/>
        </p:nvSpPr>
        <p:spPr>
          <a:xfrm>
            <a:off x="579144" y="4134159"/>
            <a:ext cx="24849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0025" lvl="1" indent="0">
              <a:lnSpc>
                <a:spcPct val="90000"/>
              </a:lnSpc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6*6 </a:t>
            </a:r>
            <a:r>
              <a:rPr lang="en-US" altLang="en-US" sz="2400" dirty="0">
                <a:solidFill>
                  <a:srgbClr val="FF0000"/>
                </a:solidFill>
              </a:rPr>
              <a:t>+</a:t>
            </a:r>
            <a:r>
              <a:rPr lang="en-US" altLang="en-US" sz="2400" dirty="0">
                <a:solidFill>
                  <a:srgbClr val="000000"/>
                </a:solidFill>
              </a:rPr>
              <a:t> 6*5/2 = 51</a:t>
            </a:r>
          </a:p>
        </p:txBody>
      </p:sp>
      <p:sp>
        <p:nvSpPr>
          <p:cNvPr id="25" name="Text Box 13">
            <a:extLst>
              <a:ext uri="{FF2B5EF4-FFF2-40B4-BE49-F238E27FC236}">
                <a16:creationId xmlns:a16="http://schemas.microsoft.com/office/drawing/2014/main" xmlns="" id="{D58908E5-038D-3640-B3C4-377398F9C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1029" y="1031033"/>
            <a:ext cx="874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b="1" u="sng" dirty="0">
                <a:solidFill>
                  <a:srgbClr val="000000"/>
                </a:solidFill>
              </a:rPr>
              <a:t>length</a:t>
            </a:r>
            <a:endParaRPr kumimoji="0" lang="en-US" altLang="en-US" sz="20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xmlns="" id="{331FD139-5D1B-B34A-8E12-169BA7660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0375" y="1259677"/>
            <a:ext cx="336018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5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4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3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91F666B-DB3C-3941-81E5-79E1BCE43EE8}"/>
              </a:ext>
            </a:extLst>
          </p:cNvPr>
          <p:cNvSpPr/>
          <p:nvPr/>
        </p:nvSpPr>
        <p:spPr>
          <a:xfrm>
            <a:off x="1662065" y="3079075"/>
            <a:ext cx="319135" cy="242207"/>
          </a:xfrm>
          <a:prstGeom prst="ellipse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741D654-6B44-9DBF-45D7-670C8A703D5E}"/>
              </a:ext>
            </a:extLst>
          </p:cNvPr>
          <p:cNvSpPr txBox="1">
            <a:spLocks noChangeArrowheads="1"/>
          </p:cNvSpPr>
          <p:nvPr/>
        </p:nvSpPr>
        <p:spPr>
          <a:xfrm>
            <a:off x="626081" y="4716665"/>
            <a:ext cx="7840617" cy="209276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Repeat,</a:t>
            </a:r>
            <a:r>
              <a:rPr kumimoji="0" lang="en-US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starting at k = 1 </a:t>
            </a:r>
            <a:r>
              <a:rPr lang="en-US" altLang="en-US" sz="2000" dirty="0">
                <a:solidFill>
                  <a:srgbClr val="000000"/>
                </a:solidFill>
                <a:latin typeface="Calibri"/>
              </a:rPr>
              <a:t>until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k &lt;= length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Scan DB to find “length-k” frequent sequences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Generate “length-(k+1)” candidate sequences from “length-k” frequent sequences using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Apriori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set k = k+1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Until no frequent sequence or no candidate can be found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2AA4E9-10E4-5E2C-5FD6-F9DF5C717ABB}"/>
              </a:ext>
            </a:extLst>
          </p:cNvPr>
          <p:cNvSpPr txBox="1"/>
          <p:nvPr/>
        </p:nvSpPr>
        <p:spPr>
          <a:xfrm>
            <a:off x="3471465" y="4274639"/>
            <a:ext cx="2157176" cy="38472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GPS algorithm</a:t>
            </a:r>
          </a:p>
        </p:txBody>
      </p:sp>
    </p:spTree>
    <p:extLst>
      <p:ext uri="{BB962C8B-B14F-4D97-AF65-F5344CB8AC3E}">
        <p14:creationId xmlns:p14="http://schemas.microsoft.com/office/powerpoint/2010/main" val="21170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76200"/>
            <a:ext cx="11176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Sequential Pattern Mining in Vertical Data Format: The SPADE Algorithm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06400" y="1219200"/>
            <a:ext cx="11277600" cy="82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1" indent="-342900" algn="l" defTabSz="457189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1494" y="2091663"/>
          <a:ext cx="2178867" cy="1676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039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74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6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6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6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6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242" name="TextBox 1"/>
          <p:cNvSpPr txBox="1">
            <a:spLocks noChangeArrowheads="1"/>
          </p:cNvSpPr>
          <p:nvPr/>
        </p:nvSpPr>
        <p:spPr bwMode="auto">
          <a:xfrm>
            <a:off x="423400" y="4539304"/>
            <a:ext cx="2607399" cy="166045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Ref: SPADE (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equential </a:t>
            </a:r>
            <a:r>
              <a:rPr kumimoji="0" lang="en-US" alt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PA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ttern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iscovery using </a:t>
            </a:r>
            <a:r>
              <a:rPr kumimoji="0" lang="en-US" alt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quivalent Class) [M.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Zaki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2001]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311" y="3764226"/>
            <a:ext cx="1828800" cy="369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06399" y="1182256"/>
            <a:ext cx="11277601" cy="87745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1" indent="-4619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sequence database is mapped to: &lt;SID, EID&gt;</a:t>
            </a:r>
          </a:p>
          <a:p>
            <a:pPr marL="461963" marR="0" lvl="1" indent="-461963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Grow the subsequences (patterns) one item at a time by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Apriori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candidate generation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649" y="2039748"/>
            <a:ext cx="2091343" cy="4482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21" y="2039748"/>
            <a:ext cx="3175810" cy="1932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20" y="4016549"/>
            <a:ext cx="5414829" cy="135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420" y="5475355"/>
            <a:ext cx="3868768" cy="1058563"/>
          </a:xfrm>
          <a:prstGeom prst="rect">
            <a:avLst/>
          </a:prstGeom>
        </p:spPr>
      </p:pic>
      <p:sp>
        <p:nvSpPr>
          <p:cNvPr id="12" name="Line 27">
            <a:extLst>
              <a:ext uri="{FF2B5EF4-FFF2-40B4-BE49-F238E27FC236}">
                <a16:creationId xmlns:a16="http://schemas.microsoft.com/office/drawing/2014/main" xmlns="" id="{09EDD1F0-6778-4240-BFFB-96715E4BA1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16160" y="3837196"/>
            <a:ext cx="439938" cy="724345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xmlns="" id="{07522E10-C397-614C-853A-6117DFC1CE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56098" y="3837196"/>
            <a:ext cx="284503" cy="724345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xmlns="" id="{A437B8B9-39C1-B34B-932E-37A9D94EB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3733" y="3006200"/>
            <a:ext cx="18614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Tahoma" pitchFamily="34" charset="0"/>
              </a:rPr>
              <a:t>EID (b) &lt; EID (a):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Tahoma" pitchFamily="34" charset="0"/>
              </a:rPr>
              <a:t>Corresponds </a:t>
            </a:r>
            <a:r>
              <a:rPr lang="en-US" altLang="en-US" sz="1600" dirty="0">
                <a:solidFill>
                  <a:srgbClr val="FF0000"/>
                </a:solidFill>
                <a:latin typeface="Tahoma" pitchFamily="34" charset="0"/>
              </a:rPr>
              <a:t>to</a:t>
            </a:r>
            <a:r>
              <a:rPr lang="en-US" altLang="en-US" sz="1600" dirty="0">
                <a:solidFill>
                  <a:srgbClr val="000000"/>
                </a:solidFill>
                <a:latin typeface="Tahoma" pitchFamily="34" charset="0"/>
              </a:rPr>
              <a:t>:</a:t>
            </a:r>
          </a:p>
          <a:p>
            <a:pPr defTabSz="457189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en-US" sz="1600" dirty="0"/>
              <a:t>&lt;a(</a:t>
            </a:r>
            <a:r>
              <a:rPr lang="en-US" sz="1600" u="sng" dirty="0" err="1"/>
              <a:t>a</a:t>
            </a:r>
            <a:r>
              <a:rPr lang="en-US" sz="1600" u="sng" dirty="0" err="1">
                <a:solidFill>
                  <a:srgbClr val="FF0000"/>
                </a:solidFill>
              </a:rPr>
              <a:t>b</a:t>
            </a:r>
            <a:r>
              <a:rPr lang="en-US" sz="1600" dirty="0" err="1"/>
              <a:t>c</a:t>
            </a:r>
            <a:r>
              <a:rPr lang="en-US" sz="1600" dirty="0"/>
              <a:t>)(</a:t>
            </a:r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US" sz="1600" u="sng" dirty="0"/>
              <a:t>c</a:t>
            </a:r>
            <a:r>
              <a:rPr lang="en-US" sz="1600" dirty="0"/>
              <a:t>)d(</a:t>
            </a:r>
            <a:r>
              <a:rPr lang="en-US" sz="1600" dirty="0" err="1"/>
              <a:t>cf</a:t>
            </a:r>
            <a:r>
              <a:rPr lang="en-US" sz="1600" dirty="0"/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31252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42" grpId="0" animBg="1"/>
      <p:bldP spid="9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57018"/>
            <a:ext cx="11785600" cy="7573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PrefixSpan</a:t>
            </a:r>
            <a:r>
              <a:rPr lang="en-US" altLang="en-US" sz="4000" dirty="0"/>
              <a:t>: A Pattern-Growth Approach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3200400"/>
            <a:ext cx="8432800" cy="3352800"/>
          </a:xfrm>
        </p:spPr>
        <p:txBody>
          <a:bodyPr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 err="1"/>
              <a:t>PrefixSpan</a:t>
            </a:r>
            <a:r>
              <a:rPr lang="en-US" altLang="en-US" sz="2400" dirty="0"/>
              <a:t> Mining: Prefix Projections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Step 1: Find length-1 sequential patterns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&lt;a&gt;, &lt;b&gt;, &lt;c&gt;, &lt;d&gt;, &lt;e&gt;, &lt;f&gt;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Step 2: Divide search space and mine each projected DB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&lt;a&gt;-projected DB,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&lt;b&gt;-projected DB,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…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&lt;f&gt;-projected DB, 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438991" y="1297191"/>
            <a:ext cx="4470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8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08000" y="1295400"/>
          <a:ext cx="304800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6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72748"/>
              </p:ext>
            </p:extLst>
          </p:nvPr>
        </p:nvGraphicFramePr>
        <p:xfrm>
          <a:off x="3759200" y="1549281"/>
          <a:ext cx="3657600" cy="14777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Prefix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Suffix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kumimoji="0" lang="en-US" sz="180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Projection)</a:t>
                      </a:r>
                      <a:endParaRPr kumimoji="0" lang="en-US" sz="18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&lt;a&gt;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&lt;(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abc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)(ac)d(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cf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&lt;aa&gt;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&lt;(_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bc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)(ac)d(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cf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&lt;ab&gt;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&lt;(_c)(ac)d(</a:t>
                      </a:r>
                      <a:r>
                        <a:rPr kumimoji="0" lang="en-US" sz="18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cf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)&gt;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700" marB="457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438991" y="1269762"/>
            <a:ext cx="4152646" cy="252364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Prefix and suffix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Given &lt;a(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)(ac)d(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cf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)&gt;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Prefixes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&lt;a&gt;, &lt;aa&gt;, &lt;a(ab)&gt;, &lt;a(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abc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)&gt;, …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Suffix: Prefixes-based projection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2556" y="5222789"/>
            <a:ext cx="3739081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PrefixSpan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Prefix-projected Sequential pattern mining)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Pei, et al. @TKDE’04</a:t>
            </a:r>
          </a:p>
        </p:txBody>
      </p:sp>
      <p:sp>
        <p:nvSpPr>
          <p:cNvPr id="10" name="Right Arrow 9"/>
          <p:cNvSpPr/>
          <p:nvPr/>
        </p:nvSpPr>
        <p:spPr>
          <a:xfrm rot="1450729">
            <a:off x="3393829" y="1782764"/>
            <a:ext cx="374563" cy="25224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9200" y="1187915"/>
            <a:ext cx="1342421" cy="369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sp>
        <p:nvSpPr>
          <p:cNvPr id="12" name="Line 27">
            <a:extLst>
              <a:ext uri="{FF2B5EF4-FFF2-40B4-BE49-F238E27FC236}">
                <a16:creationId xmlns:a16="http://schemas.microsoft.com/office/drawing/2014/main" xmlns="" id="{C6B6C32C-D73A-0849-BB4F-2958162E7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1621" y="3027044"/>
            <a:ext cx="2813019" cy="103862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xmlns="" id="{C715A3A9-BC20-994A-979E-4D380612C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1271" y="3896395"/>
            <a:ext cx="26486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Tahoma" pitchFamily="34" charset="0"/>
              </a:rPr>
              <a:t>“_” is placeholder for prefix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4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8"/>
          <p:cNvSpPr txBox="1">
            <a:spLocks noChangeArrowheads="1"/>
          </p:cNvSpPr>
          <p:nvPr/>
        </p:nvSpPr>
        <p:spPr bwMode="auto">
          <a:xfrm>
            <a:off x="1009651" y="3135314"/>
            <a:ext cx="111415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prefix &lt;a&gt;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PrefixSpan: Mining Prefix-Projected DBs</a:t>
            </a:r>
          </a:p>
        </p:txBody>
      </p:sp>
      <p:sp>
        <p:nvSpPr>
          <p:cNvPr id="11268" name="Text Box 24"/>
          <p:cNvSpPr txBox="1">
            <a:spLocks noChangeArrowheads="1"/>
          </p:cNvSpPr>
          <p:nvPr/>
        </p:nvSpPr>
        <p:spPr bwMode="auto">
          <a:xfrm>
            <a:off x="7518401" y="1784351"/>
            <a:ext cx="3180038" cy="707886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Length-1 sequential patterns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&lt;a&gt;, &lt;b&gt;, &lt;c&gt;, &lt;d&gt;, &lt;e&gt;, &lt;f&gt;</a:t>
            </a:r>
          </a:p>
        </p:txBody>
      </p:sp>
      <p:sp>
        <p:nvSpPr>
          <p:cNvPr id="11270" name="Line 27"/>
          <p:cNvSpPr>
            <a:spLocks noChangeShapeType="1"/>
          </p:cNvSpPr>
          <p:nvPr/>
        </p:nvSpPr>
        <p:spPr bwMode="auto">
          <a:xfrm flipH="1">
            <a:off x="2133600" y="2830286"/>
            <a:ext cx="1828800" cy="63840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71" name="Text Box 29"/>
          <p:cNvSpPr txBox="1">
            <a:spLocks noChangeArrowheads="1"/>
          </p:cNvSpPr>
          <p:nvPr/>
        </p:nvSpPr>
        <p:spPr bwMode="auto">
          <a:xfrm>
            <a:off x="323851" y="5410200"/>
            <a:ext cx="1708149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prefix &lt;aa&gt;</a:t>
            </a:r>
          </a:p>
        </p:txBody>
      </p:sp>
      <p:sp>
        <p:nvSpPr>
          <p:cNvPr id="11272" name="Text Box 32"/>
          <p:cNvSpPr txBox="1">
            <a:spLocks noChangeArrowheads="1"/>
          </p:cNvSpPr>
          <p:nvPr/>
        </p:nvSpPr>
        <p:spPr bwMode="auto">
          <a:xfrm>
            <a:off x="2571752" y="57912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11273" name="Text Box 35"/>
          <p:cNvSpPr txBox="1">
            <a:spLocks noChangeArrowheads="1"/>
          </p:cNvSpPr>
          <p:nvPr/>
        </p:nvSpPr>
        <p:spPr bwMode="auto">
          <a:xfrm>
            <a:off x="3751731" y="5402851"/>
            <a:ext cx="1183337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prefix &lt;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af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&gt;</a:t>
            </a:r>
          </a:p>
        </p:txBody>
      </p:sp>
      <p:sp>
        <p:nvSpPr>
          <p:cNvPr id="11274" name="Text Box 37"/>
          <p:cNvSpPr txBox="1">
            <a:spLocks noChangeArrowheads="1"/>
          </p:cNvSpPr>
          <p:nvPr/>
        </p:nvSpPr>
        <p:spPr bwMode="auto">
          <a:xfrm>
            <a:off x="10049781" y="3656173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11275" name="Text Box 40"/>
          <p:cNvSpPr txBox="1">
            <a:spLocks noChangeArrowheads="1"/>
          </p:cNvSpPr>
          <p:nvPr/>
        </p:nvSpPr>
        <p:spPr bwMode="auto">
          <a:xfrm>
            <a:off x="5348897" y="3101897"/>
            <a:ext cx="15240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prefix &lt;b&gt;</a:t>
            </a:r>
          </a:p>
        </p:txBody>
      </p:sp>
      <p:sp>
        <p:nvSpPr>
          <p:cNvPr id="11276" name="Text Box 41"/>
          <p:cNvSpPr txBox="1">
            <a:spLocks noChangeArrowheads="1"/>
          </p:cNvSpPr>
          <p:nvPr/>
        </p:nvSpPr>
        <p:spPr bwMode="auto">
          <a:xfrm>
            <a:off x="9220374" y="3286841"/>
            <a:ext cx="178260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prefix &lt;c&gt;, …, &lt;f&gt;</a:t>
            </a:r>
          </a:p>
        </p:txBody>
      </p:sp>
      <p:sp>
        <p:nvSpPr>
          <p:cNvPr id="11279" name="Text Box 44"/>
          <p:cNvSpPr txBox="1">
            <a:spLocks noChangeArrowheads="1"/>
          </p:cNvSpPr>
          <p:nvPr/>
        </p:nvSpPr>
        <p:spPr bwMode="auto">
          <a:xfrm>
            <a:off x="7143751" y="4343400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… …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4064000" y="1295400"/>
          <a:ext cx="304800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65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14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&lt;a(</a:t>
                      </a:r>
                      <a:r>
                        <a:rPr kumimoji="0" lang="en-US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)d(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&lt;(ad)c(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)(ae)&gt;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cbc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18423"/>
              </p:ext>
            </p:extLst>
          </p:nvPr>
        </p:nvGraphicFramePr>
        <p:xfrm>
          <a:off x="495300" y="3505200"/>
          <a:ext cx="2590800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u="sng" dirty="0">
                          <a:solidFill>
                            <a:schemeClr val="tx1"/>
                          </a:solidFill>
                        </a:rPr>
                        <a:t>&lt;a&gt;-projected DB</a:t>
                      </a:r>
                      <a:endParaRPr lang="en-US" altLang="en-US" sz="1800" b="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</a:t>
                      </a:r>
                      <a:r>
                        <a:rPr lang="en-US" altLang="en-US" sz="1800" dirty="0" err="1"/>
                        <a:t>abc</a:t>
                      </a:r>
                      <a:r>
                        <a:rPr lang="en-US" altLang="en-US" sz="1800" dirty="0"/>
                        <a:t>)(ac)d(</a:t>
                      </a:r>
                      <a:r>
                        <a:rPr lang="en-US" altLang="en-US" sz="1800" dirty="0" err="1"/>
                        <a:t>cf</a:t>
                      </a:r>
                      <a:r>
                        <a:rPr lang="en-US" altLang="en-US" sz="1800" dirty="0"/>
                        <a:t>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&lt;(_d)c(</a:t>
                      </a:r>
                      <a:r>
                        <a:rPr lang="en-US" altLang="en-US" sz="1800" dirty="0" err="1"/>
                        <a:t>bc</a:t>
                      </a:r>
                      <a:r>
                        <a:rPr lang="en-US" altLang="en-US" sz="1800" dirty="0"/>
                        <a:t>)(ae)&gt;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&lt;(_b)(</a:t>
                      </a:r>
                      <a:r>
                        <a:rPr lang="en-US" altLang="en-US" sz="1800" dirty="0" err="1"/>
                        <a:t>df</a:t>
                      </a:r>
                      <a:r>
                        <a:rPr lang="en-US" altLang="en-US" sz="1800" dirty="0"/>
                        <a:t>)</a:t>
                      </a:r>
                      <a:r>
                        <a:rPr lang="en-US" altLang="en-US" sz="1800" dirty="0" err="1"/>
                        <a:t>cb</a:t>
                      </a:r>
                      <a:r>
                        <a:rPr lang="en-US" altLang="en-US" sz="1800" dirty="0"/>
                        <a:t>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&lt;(_f)</a:t>
                      </a:r>
                      <a:r>
                        <a:rPr lang="en-US" altLang="en-US" sz="1800" dirty="0" err="1"/>
                        <a:t>cbc</a:t>
                      </a:r>
                      <a:r>
                        <a:rPr lang="en-US" altLang="en-US" sz="1800" dirty="0"/>
                        <a:t>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1321" name="Line 27"/>
          <p:cNvSpPr>
            <a:spLocks noChangeShapeType="1"/>
          </p:cNvSpPr>
          <p:nvPr/>
        </p:nvSpPr>
        <p:spPr bwMode="auto">
          <a:xfrm>
            <a:off x="5072485" y="3045207"/>
            <a:ext cx="349623" cy="282437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22" name="Line 27"/>
          <p:cNvSpPr>
            <a:spLocks noChangeShapeType="1"/>
          </p:cNvSpPr>
          <p:nvPr/>
        </p:nvSpPr>
        <p:spPr bwMode="auto">
          <a:xfrm>
            <a:off x="7448550" y="2895600"/>
            <a:ext cx="2180642" cy="282437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0104"/>
              </p:ext>
            </p:extLst>
          </p:nvPr>
        </p:nvGraphicFramePr>
        <p:xfrm>
          <a:off x="137584" y="5894388"/>
          <a:ext cx="2590800" cy="3653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u="sng" dirty="0">
                          <a:solidFill>
                            <a:schemeClr val="tx1"/>
                          </a:solidFill>
                        </a:rPr>
                        <a:t>&lt;aa&gt;-projected DB</a:t>
                      </a:r>
                      <a:endParaRPr lang="en-US" altLang="en-US" sz="1800" b="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503" marB="4550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068791"/>
              </p:ext>
            </p:extLst>
          </p:nvPr>
        </p:nvGraphicFramePr>
        <p:xfrm>
          <a:off x="3048000" y="5897563"/>
          <a:ext cx="2590800" cy="3653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u="sng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en-US" altLang="en-US" sz="1800" u="sng" dirty="0" err="1">
                          <a:solidFill>
                            <a:schemeClr val="tx1"/>
                          </a:solidFill>
                        </a:rPr>
                        <a:t>af</a:t>
                      </a:r>
                      <a:r>
                        <a:rPr lang="en-US" altLang="en-US" sz="1800" u="sng" dirty="0">
                          <a:solidFill>
                            <a:schemeClr val="tx1"/>
                          </a:solidFill>
                        </a:rPr>
                        <a:t>&gt;-projected DB</a:t>
                      </a:r>
                      <a:endParaRPr lang="en-US" altLang="en-US" sz="1800" b="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503" marB="4550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335" name="Line 27"/>
          <p:cNvSpPr>
            <a:spLocks noChangeShapeType="1"/>
          </p:cNvSpPr>
          <p:nvPr/>
        </p:nvSpPr>
        <p:spPr bwMode="auto">
          <a:xfrm flipH="1">
            <a:off x="1524000" y="5286375"/>
            <a:ext cx="304800" cy="6111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36" name="Line 27"/>
          <p:cNvSpPr>
            <a:spLocks noChangeShapeType="1"/>
          </p:cNvSpPr>
          <p:nvPr/>
        </p:nvSpPr>
        <p:spPr bwMode="auto">
          <a:xfrm>
            <a:off x="2184400" y="5286375"/>
            <a:ext cx="2237317" cy="61118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7206131" y="5319589"/>
            <a:ext cx="4610472" cy="12287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Major 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trength of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PrefixSpan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</a:t>
            </a:r>
          </a:p>
          <a:p>
            <a:pPr marL="342900" marR="0" lvl="0" indent="-342900" algn="l" defTabSz="4571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 candidate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subseqs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to be generated</a:t>
            </a:r>
          </a:p>
          <a:p>
            <a:pPr marL="342900" marR="0" lvl="0" indent="-342900" algn="l" defTabSz="4571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Projected DBs keep shrinking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18400" y="1337710"/>
            <a:ext cx="1342421" cy="369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= 2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944885"/>
              </p:ext>
            </p:extLst>
          </p:nvPr>
        </p:nvGraphicFramePr>
        <p:xfrm>
          <a:off x="4940933" y="3480629"/>
          <a:ext cx="2177924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7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9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u="sng" dirty="0">
                          <a:solidFill>
                            <a:schemeClr val="tx1"/>
                          </a:solidFill>
                        </a:rPr>
                        <a:t>&lt;b&gt;-projected DB</a:t>
                      </a:r>
                      <a:endParaRPr lang="en-US" altLang="en-US" sz="1800" b="0" u="sng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&lt;(_c)(ac)d(</a:t>
                      </a:r>
                      <a:r>
                        <a:rPr lang="en-US" altLang="en-US" sz="1800" dirty="0" err="1"/>
                        <a:t>cf</a:t>
                      </a:r>
                      <a:r>
                        <a:rPr lang="en-US" altLang="en-US" sz="1800" dirty="0"/>
                        <a:t>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&lt;(_c)(ae)&gt;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&lt;(</a:t>
                      </a:r>
                      <a:r>
                        <a:rPr lang="en-US" altLang="en-US" sz="1800" dirty="0" err="1"/>
                        <a:t>df</a:t>
                      </a:r>
                      <a:r>
                        <a:rPr lang="en-US" altLang="en-US" sz="1800" dirty="0"/>
                        <a:t>)</a:t>
                      </a:r>
                      <a:r>
                        <a:rPr lang="en-US" altLang="en-US" sz="1800" dirty="0" err="1"/>
                        <a:t>cb</a:t>
                      </a:r>
                      <a:r>
                        <a:rPr lang="en-US" altLang="en-US" sz="1800" dirty="0"/>
                        <a:t>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45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/>
                        <a:t>&lt;c&gt;</a:t>
                      </a:r>
                      <a:endParaRPr lang="en-US" alt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Text Box 26">
            <a:extLst>
              <a:ext uri="{FF2B5EF4-FFF2-40B4-BE49-F238E27FC236}">
                <a16:creationId xmlns:a16="http://schemas.microsoft.com/office/drawing/2014/main" xmlns="" id="{E2381604-6A78-6868-56A3-36878B148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201" y="4144241"/>
            <a:ext cx="2049122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Length-2 sequential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patterns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&lt;aa&gt;, &lt;ab&gt;, &lt;(ab)&gt;,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&lt;ac&gt;, &lt;ad&gt;, &lt;</a:t>
            </a:r>
            <a:r>
              <a:rPr lang="en-US" altLang="en-US" sz="1800" dirty="0" err="1"/>
              <a:t>af</a:t>
            </a:r>
            <a:r>
              <a:rPr lang="en-US" alt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536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8" grpId="0" animBg="1"/>
      <p:bldP spid="11270" grpId="0" animBg="1"/>
      <p:bldP spid="11271" grpId="0"/>
      <p:bldP spid="11272" grpId="0"/>
      <p:bldP spid="11273" grpId="0"/>
      <p:bldP spid="11274" grpId="0"/>
      <p:bldP spid="11275" grpId="0"/>
      <p:bldP spid="11276" grpId="0"/>
      <p:bldP spid="11279" grpId="0"/>
      <p:bldP spid="11321" grpId="0" animBg="1"/>
      <p:bldP spid="11322" grpId="0" animBg="1"/>
      <p:bldP spid="11335" grpId="0" animBg="1"/>
      <p:bldP spid="11336" grpId="0" animBg="1"/>
      <p:bldP spid="37" grpId="0" animBg="1"/>
      <p:bldP spid="26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>
            <a:normAutofit fontScale="9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dirty="0"/>
              <a:t>Customized Min-Supports for Different Kinds of Items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503" y="1240220"/>
            <a:ext cx="10987769" cy="50029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We have used the same min-support threshold for all the items or item sets to be mined in each association mining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 reality, some items (e.g., diamond, watch, …) are valuable but less frequent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It is necessary to have customized min-support settings for different kinds of items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One Method: Use </a:t>
            </a:r>
            <a:r>
              <a:rPr lang="en-US" altLang="en-US" sz="2400" dirty="0">
                <a:solidFill>
                  <a:srgbClr val="FF0000"/>
                </a:solidFill>
              </a:rPr>
              <a:t>group-based “individualized” min-support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E.g., {diamond, watch}: 0.05%;  {bread, milk}: 5%; …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How to mine such rules efficiently?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Existing scalable mining algorithms can be easily extended to cover such cases</a:t>
            </a:r>
          </a:p>
        </p:txBody>
      </p:sp>
    </p:spTree>
    <p:extLst>
      <p:ext uri="{BB962C8B-B14F-4D97-AF65-F5344CB8AC3E}">
        <p14:creationId xmlns:p14="http://schemas.microsoft.com/office/powerpoint/2010/main" val="250050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12192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Implementation Consideration: Pseudo-Projection vs. Physical Projection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51016"/>
            <a:ext cx="11379200" cy="1447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Major cost of </a:t>
            </a:r>
            <a:r>
              <a:rPr lang="en-US" altLang="en-US" sz="2400" dirty="0" err="1"/>
              <a:t>PrefixSpan</a:t>
            </a:r>
            <a:r>
              <a:rPr lang="en-US" altLang="en-US" sz="2400" dirty="0"/>
              <a:t>: Constructing projected DBs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Suffixes largely repeating in recursive projected DBs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When DB can be held in main memory, use pseudo projection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990675" y="2484999"/>
            <a:ext cx="5251056" cy="2662943"/>
            <a:chOff x="4038600" y="3634921"/>
            <a:chExt cx="3938292" cy="2700688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7412" name="Group 1"/>
            <p:cNvGrpSpPr>
              <a:grpSpLocks/>
            </p:cNvGrpSpPr>
            <p:nvPr/>
          </p:nvGrpSpPr>
          <p:grpSpPr bwMode="auto">
            <a:xfrm>
              <a:off x="4038600" y="3962400"/>
              <a:ext cx="3938292" cy="2373209"/>
              <a:chOff x="4038600" y="3962400"/>
              <a:chExt cx="3938292" cy="2373209"/>
            </a:xfrm>
            <a:grpFill/>
          </p:grpSpPr>
          <p:sp>
            <p:nvSpPr>
              <p:cNvPr id="17413" name="Text Box 4"/>
              <p:cNvSpPr txBox="1">
                <a:spLocks noChangeArrowheads="1"/>
              </p:cNvSpPr>
              <p:nvPr/>
            </p:nvSpPr>
            <p:spPr bwMode="auto">
              <a:xfrm>
                <a:off x="5791200" y="3962400"/>
                <a:ext cx="203781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 = &lt;a(</a:t>
                </a: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abc</a:t>
                </a: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)(ac)d(</a:t>
                </a: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cf</a:t>
                </a: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)&gt;</a:t>
                </a:r>
              </a:p>
            </p:txBody>
          </p:sp>
          <p:sp>
            <p:nvSpPr>
              <p:cNvPr id="17414" name="Text Box 5"/>
              <p:cNvSpPr txBox="1">
                <a:spLocks noChangeArrowheads="1"/>
              </p:cNvSpPr>
              <p:nvPr/>
            </p:nvSpPr>
            <p:spPr bwMode="auto">
              <a:xfrm>
                <a:off x="6096000" y="4876800"/>
                <a:ext cx="1618232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&lt;(</a:t>
                </a: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abc</a:t>
                </a: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)(ac)d(</a:t>
                </a: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cf</a:t>
                </a: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)&gt;</a:t>
                </a:r>
              </a:p>
            </p:txBody>
          </p:sp>
          <p:sp>
            <p:nvSpPr>
              <p:cNvPr id="17415" name="Text Box 6"/>
              <p:cNvSpPr txBox="1">
                <a:spLocks noChangeArrowheads="1"/>
              </p:cNvSpPr>
              <p:nvPr/>
            </p:nvSpPr>
            <p:spPr bwMode="auto">
              <a:xfrm>
                <a:off x="6172200" y="5867400"/>
                <a:ext cx="1501613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&lt;(_c)(ac)d(</a:t>
                </a: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cf</a:t>
                </a: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)&gt;</a:t>
                </a:r>
              </a:p>
            </p:txBody>
          </p:sp>
          <p:sp>
            <p:nvSpPr>
              <p:cNvPr id="17416" name="Line 7"/>
              <p:cNvSpPr>
                <a:spLocks noChangeShapeType="1"/>
              </p:cNvSpPr>
              <p:nvPr/>
            </p:nvSpPr>
            <p:spPr bwMode="auto">
              <a:xfrm>
                <a:off x="7315200" y="44958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417" name="Line 8"/>
              <p:cNvSpPr>
                <a:spLocks noChangeShapeType="1"/>
              </p:cNvSpPr>
              <p:nvPr/>
            </p:nvSpPr>
            <p:spPr bwMode="auto">
              <a:xfrm>
                <a:off x="7315200" y="5486400"/>
                <a:ext cx="0" cy="38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418" name="Text Box 9"/>
              <p:cNvSpPr txBox="1">
                <a:spLocks noChangeArrowheads="1"/>
              </p:cNvSpPr>
              <p:nvPr/>
            </p:nvSpPr>
            <p:spPr bwMode="auto">
              <a:xfrm>
                <a:off x="7385050" y="4376738"/>
                <a:ext cx="479939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&lt;a&gt;</a:t>
                </a:r>
              </a:p>
            </p:txBody>
          </p:sp>
          <p:sp>
            <p:nvSpPr>
              <p:cNvPr id="17419" name="Text Box 10"/>
              <p:cNvSpPr txBox="1">
                <a:spLocks noChangeArrowheads="1"/>
              </p:cNvSpPr>
              <p:nvPr/>
            </p:nvSpPr>
            <p:spPr bwMode="auto">
              <a:xfrm>
                <a:off x="7375525" y="5367338"/>
                <a:ext cx="60136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&lt;ab&gt;</a:t>
                </a:r>
              </a:p>
            </p:txBody>
          </p:sp>
          <p:sp>
            <p:nvSpPr>
              <p:cNvPr id="17420" name="Text Box 11"/>
              <p:cNvSpPr txBox="1">
                <a:spLocks noChangeArrowheads="1"/>
              </p:cNvSpPr>
              <p:nvPr/>
            </p:nvSpPr>
            <p:spPr bwMode="auto">
              <a:xfrm>
                <a:off x="4191000" y="4876800"/>
                <a:ext cx="1206100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s|&lt;a&gt;: ( , 2)</a:t>
                </a:r>
              </a:p>
            </p:txBody>
          </p:sp>
          <p:sp>
            <p:nvSpPr>
              <p:cNvPr id="17421" name="Line 12"/>
              <p:cNvSpPr>
                <a:spLocks noChangeShapeType="1"/>
              </p:cNvSpPr>
              <p:nvPr/>
            </p:nvSpPr>
            <p:spPr bwMode="auto">
              <a:xfrm flipV="1">
                <a:off x="5486400" y="4376738"/>
                <a:ext cx="457200" cy="728662"/>
              </a:xfrm>
              <a:prstGeom prst="line">
                <a:avLst/>
              </a:prstGeom>
              <a:grp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422" name="Text Box 13"/>
              <p:cNvSpPr txBox="1">
                <a:spLocks noChangeArrowheads="1"/>
              </p:cNvSpPr>
              <p:nvPr/>
            </p:nvSpPr>
            <p:spPr bwMode="auto">
              <a:xfrm>
                <a:off x="4038600" y="5867400"/>
                <a:ext cx="1327527" cy="46820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s|&lt;ab&gt;: ( , 5)</a:t>
                </a:r>
              </a:p>
            </p:txBody>
          </p:sp>
          <p:sp>
            <p:nvSpPr>
              <p:cNvPr id="17423" name="Line 14"/>
              <p:cNvSpPr>
                <a:spLocks noChangeShapeType="1"/>
              </p:cNvSpPr>
              <p:nvPr/>
            </p:nvSpPr>
            <p:spPr bwMode="auto">
              <a:xfrm flipV="1">
                <a:off x="5486400" y="4376738"/>
                <a:ext cx="457200" cy="1795462"/>
              </a:xfrm>
              <a:prstGeom prst="line">
                <a:avLst/>
              </a:prstGeom>
              <a:grpFill/>
              <a:ln w="9525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6434965" y="3634921"/>
              <a:ext cx="0" cy="414338"/>
            </a:xfrm>
            <a:prstGeom prst="line">
              <a:avLst/>
            </a:prstGeom>
            <a:grp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6747644" y="3666898"/>
              <a:ext cx="0" cy="414338"/>
            </a:xfrm>
            <a:prstGeom prst="line">
              <a:avLst/>
            </a:prstGeom>
            <a:grpFill/>
            <a:ln w="9525">
              <a:solidFill>
                <a:srgbClr val="00B05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469976" y="2621540"/>
            <a:ext cx="8652277" cy="389536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physically copying suffixes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Pointer to the sequence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Offset of the suffix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if it does not fit in memory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Physical projection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Suggested approach: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 of physical and pseudo-projection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Swapping to pseudo-projection when the data fits in memory</a:t>
            </a: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xmlns="" id="{7B39C8D6-31D5-F844-90B7-286307A77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2240" y="2179197"/>
            <a:ext cx="85343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2      5</a:t>
            </a: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xmlns="" id="{52F9301B-39E4-CD46-A87B-2AD30E37D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8549" y="1940212"/>
            <a:ext cx="27818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600" dirty="0">
                <a:solidFill>
                  <a:srgbClr val="000000"/>
                </a:solidFill>
                <a:latin typeface="Tahoma" pitchFamily="34" charset="0"/>
              </a:rPr>
              <a:t>Pointers save memory usage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03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18400" y="4576764"/>
          <a:ext cx="4470400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Photo Editor Photo" r:id="rId4" imgW="11000000" imgH="5458587" progId="MSPhotoEd.3">
                  <p:embed/>
                </p:oleObj>
              </mc:Choice>
              <mc:Fallback>
                <p:oleObj name="Photo Editor Photo" r:id="rId4" imgW="11000000" imgH="5458587" progId="MSPhotoEd.3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576764"/>
                        <a:ext cx="4470400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414685" y="2590800"/>
          <a:ext cx="47773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Photo Editor Photo" r:id="rId6" imgW="10488489" imgH="5401429" progId="MSPhotoEd.3">
                  <p:embed/>
                </p:oleObj>
              </mc:Choice>
              <mc:Fallback>
                <p:oleObj name="Photo Editor Photo" r:id="rId6" imgW="10488489" imgH="5401429" progId="MSPhotoEd.3">
                  <p:embed/>
                  <p:pic>
                    <p:nvPicPr>
                      <p:cNvPr id="133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4685" y="2590800"/>
                        <a:ext cx="4777316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 err="1"/>
              <a:t>CloSpan</a:t>
            </a:r>
            <a:r>
              <a:rPr lang="en-US" altLang="en-US" dirty="0"/>
              <a:t>: Mining Closed Sequential Patterns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171072"/>
            <a:ext cx="11277600" cy="1447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closed sequential pattern </a:t>
            </a:r>
            <a:r>
              <a:rPr lang="en-US" altLang="en-US" i="1" dirty="0"/>
              <a:t>s</a:t>
            </a:r>
            <a:r>
              <a:rPr lang="en-US" altLang="en-US" dirty="0"/>
              <a:t>:  There exists no </a:t>
            </a:r>
            <a:r>
              <a:rPr lang="en-US" altLang="en-US" dirty="0" err="1"/>
              <a:t>superpattern</a:t>
            </a:r>
            <a:r>
              <a:rPr lang="en-US" altLang="en-US" dirty="0"/>
              <a:t> </a:t>
            </a:r>
            <a:r>
              <a:rPr lang="en-US" altLang="en-US" i="1" dirty="0"/>
              <a:t>s’</a:t>
            </a:r>
            <a:r>
              <a:rPr lang="en-US" altLang="en-US" dirty="0"/>
              <a:t> such that </a:t>
            </a:r>
            <a:r>
              <a:rPr lang="en-US" altLang="en-US" i="1" dirty="0"/>
              <a:t>s’ </a:t>
            </a:r>
            <a:r>
              <a:rPr lang="he-IL" altLang="en-US" dirty="0"/>
              <a:t>כ</a:t>
            </a:r>
            <a:r>
              <a:rPr lang="en-US" altLang="en-US" i="1" dirty="0"/>
              <a:t> s</a:t>
            </a:r>
            <a:r>
              <a:rPr lang="en-US" altLang="en-US" dirty="0"/>
              <a:t>, and </a:t>
            </a:r>
            <a:r>
              <a:rPr lang="en-US" altLang="en-US" i="1" dirty="0"/>
              <a:t>s’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have the same support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dirty="0"/>
              <a:t>Which ones are closed?  &lt;</a:t>
            </a:r>
            <a:r>
              <a:rPr lang="en-US" altLang="en-US" dirty="0" err="1"/>
              <a:t>abc</a:t>
            </a:r>
            <a:r>
              <a:rPr lang="en-US" altLang="en-US" dirty="0"/>
              <a:t>&gt;: 20, &lt;</a:t>
            </a:r>
            <a:r>
              <a:rPr lang="en-US" altLang="en-US" dirty="0" err="1"/>
              <a:t>abcd</a:t>
            </a:r>
            <a:r>
              <a:rPr lang="en-US" altLang="en-US" dirty="0"/>
              <a:t>&gt;:20, &lt;</a:t>
            </a:r>
            <a:r>
              <a:rPr lang="en-US" altLang="en-US" dirty="0" err="1"/>
              <a:t>abcde</a:t>
            </a:r>
            <a:r>
              <a:rPr lang="en-US" altLang="en-US" dirty="0"/>
              <a:t>&gt;: 15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90351" y="2610895"/>
            <a:ext cx="7640465" cy="404169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/>
              <a:t>Why directly mine closed sequential patterns?</a:t>
            </a:r>
          </a:p>
          <a:p>
            <a:pPr lvl="1">
              <a:defRPr/>
            </a:pPr>
            <a:r>
              <a:rPr lang="en-US" altLang="en-US" kern="0" dirty="0"/>
              <a:t>Reduce # of (redundant) patterns</a:t>
            </a:r>
          </a:p>
          <a:p>
            <a:pPr lvl="1">
              <a:defRPr/>
            </a:pPr>
            <a:r>
              <a:rPr lang="en-US" altLang="en-US" kern="0" dirty="0"/>
              <a:t>Attain the same expressive power</a:t>
            </a:r>
          </a:p>
          <a:p>
            <a:pPr>
              <a:defRPr/>
            </a:pPr>
            <a:r>
              <a:rPr lang="en-US" altLang="en-US" kern="0" dirty="0"/>
              <a:t>Property P:</a:t>
            </a:r>
            <a:r>
              <a:rPr lang="en-US" altLang="en-US" kern="0" dirty="0">
                <a:solidFill>
                  <a:srgbClr val="FF0000"/>
                </a:solidFill>
              </a:rPr>
              <a:t> </a:t>
            </a:r>
            <a:r>
              <a:rPr lang="en-US" dirty="0"/>
              <a:t>Given two sequences s and s’, if s is a subsequence of s’, then the projected database of s = the projected database of s’ </a:t>
            </a:r>
            <a:r>
              <a:rPr lang="en-US" dirty="0" err="1"/>
              <a:t>iff</a:t>
            </a:r>
            <a:r>
              <a:rPr lang="en-US" dirty="0"/>
              <a:t> the size of the two projected databases are the same.</a:t>
            </a:r>
            <a:endParaRPr lang="en-US" altLang="en-US" kern="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en-US" kern="0" dirty="0"/>
              <a:t>Explore </a:t>
            </a:r>
            <a:r>
              <a:rPr lang="en-US" altLang="en-US" i="1" kern="0" dirty="0">
                <a:solidFill>
                  <a:srgbClr val="FF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FF0000"/>
                </a:solidFill>
              </a:rPr>
              <a:t>Subpattern</a:t>
            </a:r>
            <a:r>
              <a:rPr lang="en-US" altLang="en-US" i="1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/>
              <a:t>and </a:t>
            </a:r>
            <a:r>
              <a:rPr lang="en-US" altLang="en-US" i="1" kern="0" dirty="0">
                <a:solidFill>
                  <a:srgbClr val="FF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FF0000"/>
                </a:solidFill>
              </a:rPr>
              <a:t>Superpattern</a:t>
            </a:r>
            <a:r>
              <a:rPr lang="en-US" altLang="en-US" i="1" kern="0" dirty="0">
                <a:solidFill>
                  <a:srgbClr val="FF0000"/>
                </a:solidFill>
              </a:rPr>
              <a:t> </a:t>
            </a:r>
            <a:r>
              <a:rPr lang="en-US" altLang="en-US" kern="0" dirty="0"/>
              <a:t>pruning to prune redundant search space</a:t>
            </a:r>
          </a:p>
          <a:p>
            <a:pPr>
              <a:defRPr/>
            </a:pPr>
            <a:r>
              <a:rPr lang="en-US" altLang="en-US" kern="0" dirty="0"/>
              <a:t>Greatly enhances efficiency </a:t>
            </a:r>
            <a:r>
              <a:rPr lang="en-US" altLang="en-US" dirty="0"/>
              <a:t>(Yan, et al., SDM’03)</a:t>
            </a:r>
          </a:p>
        </p:txBody>
      </p:sp>
    </p:spTree>
    <p:extLst>
      <p:ext uri="{BB962C8B-B14F-4D97-AF65-F5344CB8AC3E}">
        <p14:creationId xmlns:p14="http://schemas.microsoft.com/office/powerpoint/2010/main" val="93050735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441379" y="3119691"/>
          <a:ext cx="132461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6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4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efbcg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fegb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Grp="1" noChangeAspect="1"/>
          </p:cNvGraphicFramePr>
          <p:nvPr/>
        </p:nvGraphicFramePr>
        <p:xfrm>
          <a:off x="681527" y="4875334"/>
          <a:ext cx="4060854" cy="197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Photo Editor Photo" r:id="rId4" imgW="11000000" imgH="5458587" progId="MSPhotoEd.3">
                  <p:embed/>
                </p:oleObj>
              </mc:Choice>
              <mc:Fallback>
                <p:oleObj name="Photo Editor Photo" r:id="rId4" imgW="11000000" imgH="5458587" progId="MSPhotoEd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7" y="4875334"/>
                        <a:ext cx="4060854" cy="197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9213798" y="2777459"/>
            <a:ext cx="560914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&lt;e&gt;</a:t>
            </a:r>
          </a:p>
        </p:txBody>
      </p:sp>
      <p:sp>
        <p:nvSpPr>
          <p:cNvPr id="11266" name="Text Box 28"/>
          <p:cNvSpPr txBox="1">
            <a:spLocks noChangeArrowheads="1"/>
          </p:cNvSpPr>
          <p:nvPr/>
        </p:nvSpPr>
        <p:spPr bwMode="auto">
          <a:xfrm>
            <a:off x="7419646" y="2789829"/>
            <a:ext cx="526106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&lt;a&gt;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-6402" y="206191"/>
            <a:ext cx="12192000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CloSpan</a:t>
            </a:r>
            <a:r>
              <a:rPr lang="en-US" altLang="en-US" dirty="0"/>
              <a:t>: When </a:t>
            </a:r>
            <a:r>
              <a:rPr lang="en-US" altLang="en-US" kern="0" dirty="0"/>
              <a:t>Two Projected DBs Have the Same Size</a:t>
            </a:r>
            <a:r>
              <a:rPr lang="en-US" altLang="en-US" dirty="0"/>
              <a:t> </a:t>
            </a:r>
          </a:p>
        </p:txBody>
      </p:sp>
      <p:sp>
        <p:nvSpPr>
          <p:cNvPr id="11270" name="Line 27"/>
          <p:cNvSpPr>
            <a:spLocks noChangeShapeType="1"/>
          </p:cNvSpPr>
          <p:nvPr/>
        </p:nvSpPr>
        <p:spPr bwMode="auto">
          <a:xfrm flipH="1">
            <a:off x="7765997" y="2650543"/>
            <a:ext cx="918027" cy="458818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271" name="Text Box 29"/>
          <p:cNvSpPr txBox="1">
            <a:spLocks noChangeArrowheads="1"/>
          </p:cNvSpPr>
          <p:nvPr/>
        </p:nvSpPr>
        <p:spPr bwMode="auto">
          <a:xfrm>
            <a:off x="5436456" y="3919145"/>
            <a:ext cx="653142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&lt;f&gt;</a:t>
            </a:r>
          </a:p>
        </p:txBody>
      </p:sp>
      <p:sp>
        <p:nvSpPr>
          <p:cNvPr id="11275" name="Text Box 40"/>
          <p:cNvSpPr txBox="1">
            <a:spLocks noChangeArrowheads="1"/>
          </p:cNvSpPr>
          <p:nvPr/>
        </p:nvSpPr>
        <p:spPr bwMode="auto">
          <a:xfrm>
            <a:off x="8498212" y="2782374"/>
            <a:ext cx="620486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&lt;b&gt;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8228486" y="1168173"/>
          <a:ext cx="1840442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6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4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8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38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aefbcg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38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afegb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838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afea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321" name="Line 27"/>
          <p:cNvSpPr>
            <a:spLocks noChangeShapeType="1"/>
          </p:cNvSpPr>
          <p:nvPr/>
        </p:nvSpPr>
        <p:spPr bwMode="auto">
          <a:xfrm>
            <a:off x="8808455" y="2699806"/>
            <a:ext cx="0" cy="54099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35" name="Line 27"/>
          <p:cNvSpPr>
            <a:spLocks noChangeShapeType="1"/>
          </p:cNvSpPr>
          <p:nvPr/>
        </p:nvSpPr>
        <p:spPr bwMode="auto">
          <a:xfrm flipH="1">
            <a:off x="5889076" y="3823854"/>
            <a:ext cx="676816" cy="483771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226766" y="4318845"/>
          <a:ext cx="118940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8207854" y="3240798"/>
          <a:ext cx="91084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8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87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&lt;cg&gt;</a:t>
                      </a:r>
                    </a:p>
                  </a:txBody>
                  <a:tcPr marL="121920" marR="12192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7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&lt;(ac)&gt;</a:t>
                      </a:r>
                    </a:p>
                  </a:txBody>
                  <a:tcPr marL="121920" marR="12192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9118698" y="2707261"/>
            <a:ext cx="468086" cy="45190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9259153" y="3191197"/>
          <a:ext cx="113815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1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7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fbcg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F0C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7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>
                    <a:solidFill>
                      <a:srgbClr val="F0C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3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&lt;a&gt;</a:t>
                      </a:r>
                    </a:p>
                  </a:txBody>
                  <a:tcPr marL="121920" marR="121920">
                    <a:solidFill>
                      <a:srgbClr val="F0CD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8" name="Text Box 40"/>
          <p:cNvSpPr txBox="1">
            <a:spLocks noChangeArrowheads="1"/>
          </p:cNvSpPr>
          <p:nvPr/>
        </p:nvSpPr>
        <p:spPr bwMode="auto">
          <a:xfrm>
            <a:off x="10174270" y="4307625"/>
            <a:ext cx="560914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&lt;b&gt;</a:t>
            </a:r>
          </a:p>
        </p:txBody>
      </p:sp>
      <p:sp>
        <p:nvSpPr>
          <p:cNvPr id="39" name="Line 27"/>
          <p:cNvSpPr>
            <a:spLocks noChangeShapeType="1"/>
          </p:cNvSpPr>
          <p:nvPr/>
        </p:nvSpPr>
        <p:spPr bwMode="auto">
          <a:xfrm>
            <a:off x="10068928" y="4232423"/>
            <a:ext cx="468086" cy="45190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10044585" y="4709003"/>
          <a:ext cx="91084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8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3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&lt;cg&gt;</a:t>
                      </a:r>
                    </a:p>
                  </a:txBody>
                  <a:tcPr marL="121920" marR="12192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4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&lt;(ac)&gt;</a:t>
                      </a:r>
                    </a:p>
                  </a:txBody>
                  <a:tcPr marL="121920" marR="12192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1" name="Line 27"/>
          <p:cNvSpPr>
            <a:spLocks noChangeShapeType="1"/>
          </p:cNvSpPr>
          <p:nvPr/>
        </p:nvSpPr>
        <p:spPr bwMode="auto">
          <a:xfrm>
            <a:off x="9398856" y="2707260"/>
            <a:ext cx="1698170" cy="439531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0174270" y="2748545"/>
            <a:ext cx="560914" cy="36933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&lt;f&gt;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10583428" y="3155272"/>
          <a:ext cx="118940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bcg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egb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(ac)&gt;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121920" marR="12192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Grp="1" noChangeAspect="1"/>
          </p:cNvGraphicFramePr>
          <p:nvPr/>
        </p:nvGraphicFramePr>
        <p:xfrm>
          <a:off x="179621" y="2997419"/>
          <a:ext cx="448503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Photo Editor Photo" r:id="rId6" imgW="10488489" imgH="5401429" progId="MSPhotoEd.3">
                  <p:embed/>
                </p:oleObj>
              </mc:Choice>
              <mc:Fallback>
                <p:oleObj name="Photo Editor Photo" r:id="rId6" imgW="10488489" imgH="5401429" progId="MSPhotoEd.3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21" y="2997419"/>
                        <a:ext cx="448503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541780" y="1194565"/>
            <a:ext cx="7698908" cy="1367364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Exploring Property P for closed pattern mining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When two projected sequence DBs have the same size?</a:t>
            </a:r>
          </a:p>
          <a:p>
            <a:pPr lvl="2"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Here is one example: </a:t>
            </a: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320101" y="328619"/>
            <a:ext cx="2952612" cy="87130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en-US" kern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6169" y="4492985"/>
            <a:ext cx="1978971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sz="1800" dirty="0">
                <a:solidFill>
                  <a:srgbClr val="000000"/>
                </a:solidFill>
              </a:rPr>
              <a:t>Only need to keep size = 12 (including parentheses)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00525" y="4030973"/>
            <a:ext cx="9894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sz="1800" dirty="0">
                <a:solidFill>
                  <a:srgbClr val="000000"/>
                </a:solidFill>
              </a:rPr>
              <a:t>size = 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428" y="4441498"/>
            <a:ext cx="3211285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defRPr/>
            </a:pPr>
            <a:r>
              <a:rPr lang="en-US" altLang="en-US" i="1" kern="0" dirty="0">
                <a:solidFill>
                  <a:srgbClr val="00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000000"/>
                </a:solidFill>
              </a:rPr>
              <a:t>subpattern</a:t>
            </a:r>
            <a:r>
              <a:rPr lang="en-US" altLang="en-US" i="1" kern="0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</a:rPr>
              <a:t>pruning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1088" y="6244612"/>
            <a:ext cx="3526972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defRPr/>
            </a:pPr>
            <a:r>
              <a:rPr lang="en-US" altLang="en-US" i="1" kern="0" dirty="0">
                <a:solidFill>
                  <a:srgbClr val="000000"/>
                </a:solidFill>
              </a:rPr>
              <a:t>Backward </a:t>
            </a:r>
            <a:r>
              <a:rPr lang="en-US" altLang="en-US" i="1" kern="0" dirty="0" err="1">
                <a:solidFill>
                  <a:srgbClr val="000000"/>
                </a:solidFill>
              </a:rPr>
              <a:t>superpattern</a:t>
            </a:r>
            <a:r>
              <a:rPr lang="en-US" altLang="en-US" i="1" kern="0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</a:rPr>
              <a:t>pruning</a:t>
            </a:r>
          </a:p>
        </p:txBody>
      </p:sp>
      <p:sp>
        <p:nvSpPr>
          <p:cNvPr id="4" name="Right Arrow 3"/>
          <p:cNvSpPr/>
          <p:nvPr/>
        </p:nvSpPr>
        <p:spPr>
          <a:xfrm rot="2027556">
            <a:off x="4850398" y="2515879"/>
            <a:ext cx="607073" cy="349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64419" y="4216971"/>
            <a:ext cx="1430746" cy="1369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435710" y="3004457"/>
            <a:ext cx="1430746" cy="1369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152101" y="1224103"/>
            <a:ext cx="1342421" cy="369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i="1" dirty="0" err="1">
                <a:latin typeface="Calibri" panose="020F0502020204030204" pitchFamily="34" charset="0"/>
              </a:rPr>
              <a:t>min_sup</a:t>
            </a:r>
            <a:r>
              <a:rPr lang="en-US" sz="1800" i="1" dirty="0">
                <a:latin typeface="Calibri" panose="020F0502020204030204" pitchFamily="34" charset="0"/>
              </a:rPr>
              <a:t> </a:t>
            </a:r>
            <a:r>
              <a:rPr lang="en-US" sz="1800" dirty="0">
                <a:latin typeface="Calibri" panose="020F0502020204030204" pitchFamily="34" charset="0"/>
              </a:rPr>
              <a:t>= 2</a:t>
            </a:r>
          </a:p>
        </p:txBody>
      </p:sp>
    </p:spTree>
    <p:extLst>
      <p:ext uri="{BB962C8B-B14F-4D97-AF65-F5344CB8AC3E}">
        <p14:creationId xmlns:p14="http://schemas.microsoft.com/office/powerpoint/2010/main" val="7892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1266" grpId="0" animBg="1"/>
      <p:bldP spid="11270" grpId="0" animBg="1"/>
      <p:bldP spid="11271" grpId="0" animBg="1"/>
      <p:bldP spid="11275" grpId="0" animBg="1"/>
      <p:bldP spid="11321" grpId="0" animBg="1"/>
      <p:bldP spid="11335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2" grpId="0" animBg="1"/>
      <p:bldP spid="27" grpId="0" animBg="1"/>
      <p:bldP spid="3" grpId="0" animBg="1"/>
      <p:bldP spid="30" grpId="0" animBg="1"/>
      <p:bldP spid="4" grpId="0" animBg="1"/>
      <p:bldP spid="34" grpId="0" animBg="1"/>
      <p:bldP spid="37" grpId="0" animBg="1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8382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4000" dirty="0"/>
              <a:t>Constraint-Based Sequential-Pattern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81891" y="1160995"/>
            <a:ext cx="9329364" cy="52578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Share many similarities with constraint-based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mining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Anti-monotonic:  </a:t>
            </a:r>
            <a:r>
              <a:rPr lang="en-US" altLang="en-US" sz="2400" dirty="0"/>
              <a:t>If S violates </a:t>
            </a:r>
            <a:r>
              <a:rPr lang="en-US" altLang="en-US" sz="2400" i="1" dirty="0"/>
              <a:t>c</a:t>
            </a:r>
            <a:r>
              <a:rPr lang="en-US" altLang="en-US" sz="2400" dirty="0"/>
              <a:t>, the super-sequences of S also violate </a:t>
            </a:r>
            <a:r>
              <a:rPr lang="en-US" altLang="en-US" sz="2400" i="1" dirty="0"/>
              <a:t>c</a:t>
            </a:r>
            <a:r>
              <a:rPr lang="en-US" altLang="en-US" sz="2400" dirty="0"/>
              <a:t> 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sum(</a:t>
            </a:r>
            <a:r>
              <a:rPr lang="en-US" altLang="en-US" sz="2400" dirty="0" err="1"/>
              <a:t>S.price</a:t>
            </a:r>
            <a:r>
              <a:rPr lang="en-US" altLang="en-US" sz="2400" dirty="0"/>
              <a:t>) &lt; 150; min(</a:t>
            </a:r>
            <a:r>
              <a:rPr lang="en-US" altLang="en-US" sz="2400" dirty="0" err="1"/>
              <a:t>S.value</a:t>
            </a:r>
            <a:r>
              <a:rPr lang="en-US" altLang="en-US" sz="2400" dirty="0"/>
              <a:t>) &gt; 10 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Monotonic:</a:t>
            </a:r>
            <a:r>
              <a:rPr lang="en-US" altLang="en-US" sz="2400" dirty="0"/>
              <a:t> If S satisfies </a:t>
            </a:r>
            <a:r>
              <a:rPr lang="en-US" altLang="en-US" sz="2400" i="1" dirty="0"/>
              <a:t>c</a:t>
            </a:r>
            <a:r>
              <a:rPr lang="en-US" altLang="en-US" sz="2400" dirty="0"/>
              <a:t>, the super-sequences of S also do so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err="1"/>
              <a:t>element_count</a:t>
            </a:r>
            <a:r>
              <a:rPr lang="en-US" altLang="en-US" sz="2400" dirty="0"/>
              <a:t> (S) &gt; 5; S</a:t>
            </a:r>
            <a:r>
              <a:rPr lang="en-US" altLang="en-US" sz="2400" dirty="0">
                <a:sym typeface="Symbol" pitchFamily="18" charset="2"/>
              </a:rPr>
              <a:t>  {PC, </a:t>
            </a:r>
            <a:r>
              <a:rPr lang="en-US" altLang="en-US" sz="2400" dirty="0" err="1">
                <a:sym typeface="Symbol" pitchFamily="18" charset="2"/>
              </a:rPr>
              <a:t>digital_camera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Data anti-monotonic: </a:t>
            </a:r>
            <a:r>
              <a:rPr lang="en-US" altLang="en-US" sz="2400" dirty="0"/>
              <a:t>If a sequence s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with respect to S violates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3</a:t>
            </a:r>
            <a:r>
              <a:rPr lang="en-US" altLang="en-US" sz="2400" dirty="0"/>
              <a:t>,  s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can be removed 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: sum(</a:t>
            </a:r>
            <a:r>
              <a:rPr lang="en-US" altLang="en-US" sz="2400" dirty="0" err="1"/>
              <a:t>S.price</a:t>
            </a:r>
            <a:r>
              <a:rPr lang="en-US" altLang="en-US" sz="2400" dirty="0"/>
              <a:t>) ≥ v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Succinct:  </a:t>
            </a:r>
            <a:r>
              <a:rPr lang="en-US" altLang="en-US" sz="2400" dirty="0"/>
              <a:t>Enforce constraint c by explicitly manipulating data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ym typeface="Symbol" pitchFamily="18" charset="2"/>
              </a:rPr>
              <a:t>S   {</a:t>
            </a:r>
            <a:r>
              <a:rPr lang="en-US" altLang="en-US" sz="2400" dirty="0" err="1">
                <a:sym typeface="Symbol" pitchFamily="18" charset="2"/>
              </a:rPr>
              <a:t>i</a:t>
            </a:r>
            <a:r>
              <a:rPr lang="en-US" altLang="en-US" sz="2400" dirty="0">
                <a:sym typeface="Symbol" pitchFamily="18" charset="2"/>
              </a:rPr>
              <a:t>-phone, </a:t>
            </a:r>
            <a:r>
              <a:rPr lang="en-US" altLang="en-US" sz="2400" dirty="0" err="1">
                <a:sym typeface="Symbol" pitchFamily="18" charset="2"/>
              </a:rPr>
              <a:t>MacAir</a:t>
            </a:r>
            <a:r>
              <a:rPr lang="en-US" altLang="en-US" sz="2400" dirty="0">
                <a:sym typeface="Symbol" pitchFamily="18" charset="2"/>
              </a:rPr>
              <a:t>} </a:t>
            </a:r>
            <a:endParaRPr lang="en-US" altLang="en-US" sz="2400" dirty="0"/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Convertible:  </a:t>
            </a:r>
            <a:r>
              <a:rPr lang="en-US" altLang="en-US" sz="2400" dirty="0"/>
              <a:t>Projection based on the sorted value not sequence order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 err="1"/>
              <a:t>value_avg</a:t>
            </a:r>
            <a:r>
              <a:rPr lang="en-US" altLang="en-US" sz="2400" dirty="0"/>
              <a:t>(S) &lt; 25; </a:t>
            </a:r>
            <a:r>
              <a:rPr lang="en-US" altLang="en-US" sz="2400" dirty="0" err="1"/>
              <a:t>profit_sum</a:t>
            </a:r>
            <a:r>
              <a:rPr lang="en-US" altLang="en-US" sz="2400" dirty="0"/>
              <a:t> (S) &gt; 160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max(S)/</a:t>
            </a:r>
            <a:r>
              <a:rPr lang="en-US" altLang="en-US" sz="2400" dirty="0" err="1"/>
              <a:t>avg</a:t>
            </a:r>
            <a:r>
              <a:rPr lang="en-US" altLang="en-US" sz="2400" dirty="0"/>
              <a:t>(S) &lt; 2; median(S) – min(S) &gt; 5</a:t>
            </a:r>
          </a:p>
        </p:txBody>
      </p:sp>
    </p:spTree>
    <p:extLst>
      <p:ext uri="{BB962C8B-B14F-4D97-AF65-F5344CB8AC3E}">
        <p14:creationId xmlns:p14="http://schemas.microsoft.com/office/powerpoint/2010/main" val="20856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8382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altLang="en-US" sz="4000" dirty="0"/>
              <a:t>Timing-Based Constraints in Seq.-Pattern Mining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98764" y="1203037"/>
            <a:ext cx="9402618" cy="52578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Order constraint</a:t>
            </a:r>
            <a:r>
              <a:rPr lang="en-US" altLang="en-US" sz="2400" dirty="0"/>
              <a:t>: Some items must happen before the other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{algebra, geometry} </a:t>
            </a:r>
            <a:r>
              <a:rPr lang="en-US" altLang="en-US" sz="2400" dirty="0">
                <a:sym typeface="Symbol" pitchFamily="18" charset="2"/>
              </a:rPr>
              <a:t>→ {calculus} (where “→” indicates ordering)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>
                <a:sym typeface="Symbol" pitchFamily="18" charset="2"/>
              </a:rPr>
              <a:t>Anti-monotonic: Constraint-violating sub-patterns pruned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Min-gap/max-gap constraint: </a:t>
            </a:r>
            <a:r>
              <a:rPr lang="en-US" altLang="en-US" sz="2400" dirty="0"/>
              <a:t>Confines two elements in a pattern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</a:t>
            </a:r>
            <a:r>
              <a:rPr lang="en-US" altLang="en-US" sz="2400" dirty="0" err="1"/>
              <a:t>mingap</a:t>
            </a:r>
            <a:r>
              <a:rPr lang="en-US" altLang="en-US" sz="2400" dirty="0"/>
              <a:t> = 1, </a:t>
            </a:r>
            <a:r>
              <a:rPr lang="en-US" altLang="en-US" sz="2400" dirty="0" err="1"/>
              <a:t>maxgap</a:t>
            </a:r>
            <a:r>
              <a:rPr lang="en-US" altLang="en-US" sz="2400" dirty="0"/>
              <a:t> = 4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Succinct: Enforced directly during pattern growth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Max-span constraint: </a:t>
            </a:r>
            <a:r>
              <a:rPr lang="en-US" altLang="en-US" sz="2400" dirty="0"/>
              <a:t> Maximum allowed time difference between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and the last elements in the pattern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</a:t>
            </a:r>
            <a:r>
              <a:rPr lang="en-US" altLang="en-US" sz="2400" dirty="0" err="1"/>
              <a:t>maxspan</a:t>
            </a:r>
            <a:r>
              <a:rPr lang="en-US" altLang="en-US" sz="2400" dirty="0"/>
              <a:t> (S) = 60 (days)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Succinct: Enforced directly when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element is determined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Window size constraint: </a:t>
            </a:r>
            <a:r>
              <a:rPr lang="en-US" altLang="en-US" sz="2400" dirty="0">
                <a:sym typeface="Symbol" pitchFamily="18" charset="2"/>
              </a:rPr>
              <a:t>Events in an element do not have to occur at the same time: Enforce max allowed time difference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E.g., window-size = 2: Various ways to merge events into elements</a:t>
            </a:r>
          </a:p>
        </p:txBody>
      </p:sp>
    </p:spTree>
    <p:extLst>
      <p:ext uri="{BB962C8B-B14F-4D97-AF65-F5344CB8AC3E}">
        <p14:creationId xmlns:p14="http://schemas.microsoft.com/office/powerpoint/2010/main" val="19902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81000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Episodes and Episode Pattern Mining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00807"/>
            <a:ext cx="9771781" cy="4747606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Episodes and regular expressions: Alternative to seq. patterns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Serial episodes:  </a:t>
            </a:r>
            <a:r>
              <a:rPr lang="en-US" altLang="en-US" sz="2400" dirty="0">
                <a:sym typeface="Symbol" pitchFamily="18" charset="2"/>
              </a:rPr>
              <a:t>AB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Parallel episodes: A|B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Regular expressions: (A|B)C*(DE)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E.g.   Given a large shopping sequence database, one may like to find</a:t>
            </a:r>
          </a:p>
          <a:p>
            <a:pPr lvl="2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Suppose the pattern order follows the template (A|B)C*(D E), and</a:t>
            </a:r>
          </a:p>
          <a:p>
            <a:pPr lvl="2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Sum of the prices of A, B, C*, D, and E is greater than $100, where C* means C appears *-times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How to efficiently mine such episode patterns?</a:t>
            </a:r>
          </a:p>
        </p:txBody>
      </p:sp>
      <p:sp>
        <p:nvSpPr>
          <p:cNvPr id="16389" name="TextBox 1"/>
          <p:cNvSpPr txBox="1">
            <a:spLocks noChangeArrowheads="1"/>
          </p:cNvSpPr>
          <p:nvPr/>
        </p:nvSpPr>
        <p:spPr bwMode="auto">
          <a:xfrm>
            <a:off x="4958418" y="2239893"/>
            <a:ext cx="7062872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partial order relationship: A and B can be in any order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193322" y="1709145"/>
            <a:ext cx="5177123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total order relationship: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first A then B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" name="Right Arrow 1"/>
          <p:cNvSpPr/>
          <p:nvPr/>
        </p:nvSpPr>
        <p:spPr>
          <a:xfrm rot="10800000">
            <a:off x="4723511" y="1874030"/>
            <a:ext cx="469811" cy="13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488606" y="2405805"/>
            <a:ext cx="469811" cy="131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5943600" y="2777369"/>
            <a:ext cx="6401240" cy="461665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(DE) means D, E happen in the same time window</a:t>
            </a:r>
          </a:p>
        </p:txBody>
      </p:sp>
      <p:sp>
        <p:nvSpPr>
          <p:cNvPr id="10" name="Right Arrow 9"/>
          <p:cNvSpPr/>
          <p:nvPr/>
        </p:nvSpPr>
        <p:spPr>
          <a:xfrm rot="10800000">
            <a:off x="5629373" y="2935524"/>
            <a:ext cx="314227" cy="13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9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6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4902980" y="4403050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FA3370-017D-4A44-AFA8-278033282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368" y="5527453"/>
            <a:ext cx="3625961" cy="872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361D354-8950-4D43-A847-B14BA9BE6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767" y="4174723"/>
            <a:ext cx="4706233" cy="2045059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What Is Graph Pattern Mining?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35709" y="1219200"/>
            <a:ext cx="7147136" cy="5257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err="1"/>
              <a:t>Chem</a:t>
            </a:r>
            <a:r>
              <a:rPr lang="en-US" altLang="en-US" sz="2400" dirty="0"/>
              <a:t>-informatics: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Mining frequent chemical compound structures</a:t>
            </a:r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Social networks, web communities, tweets, …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Finding frequent research collaboration subgraphs</a:t>
            </a:r>
          </a:p>
        </p:txBody>
      </p:sp>
      <p:pic>
        <p:nvPicPr>
          <p:cNvPr id="4" name="Picture 2" descr="caffeine">
            <a:extLst>
              <a:ext uri="{FF2B5EF4-FFF2-40B4-BE49-F238E27FC236}">
                <a16:creationId xmlns:a16="http://schemas.microsoft.com/office/drawing/2014/main" xmlns="" id="{708590BF-D89D-439A-A027-8C558535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253" y="2333189"/>
            <a:ext cx="1605765" cy="15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diurobromine">
            <a:extLst>
              <a:ext uri="{FF2B5EF4-FFF2-40B4-BE49-F238E27FC236}">
                <a16:creationId xmlns:a16="http://schemas.microsoft.com/office/drawing/2014/main" xmlns="" id="{B7B3AEEE-A7A7-4CFC-ACDF-776A59D9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28" y="2299677"/>
            <a:ext cx="1638300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viagra">
            <a:extLst>
              <a:ext uri="{FF2B5EF4-FFF2-40B4-BE49-F238E27FC236}">
                <a16:creationId xmlns:a16="http://schemas.microsoft.com/office/drawing/2014/main" xmlns="" id="{25824698-CFB9-434D-9CD4-A292CFA2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46" y="1509276"/>
            <a:ext cx="30480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query">
            <a:extLst>
              <a:ext uri="{FF2B5EF4-FFF2-40B4-BE49-F238E27FC236}">
                <a16:creationId xmlns:a16="http://schemas.microsoft.com/office/drawing/2014/main" xmlns="" id="{60781AF7-ECEF-4EE7-964C-67A2B6E6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878" y="2613065"/>
            <a:ext cx="1611596" cy="11251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AC0510-BA83-4D1D-AF76-7D3035609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08" y="5527453"/>
            <a:ext cx="3584736" cy="9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381000"/>
            <a:ext cx="10289117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Frequent (Sub)Graph Patterns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14352" y="1156860"/>
            <a:ext cx="11474449" cy="25146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Given a labeled graph dataset D = {G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G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</a:t>
            </a:r>
            <a:r>
              <a:rPr lang="en-US" altLang="en-US" sz="2400" dirty="0" err="1"/>
              <a:t>G</a:t>
            </a:r>
            <a:r>
              <a:rPr lang="en-US" altLang="en-US" sz="2400" baseline="-25000" dirty="0" err="1"/>
              <a:t>n</a:t>
            </a:r>
            <a:r>
              <a:rPr lang="en-US" altLang="en-US" sz="2400" dirty="0"/>
              <a:t>), the supporting graph set of a subgraph </a:t>
            </a:r>
            <a:r>
              <a:rPr lang="en-US" altLang="en-US" sz="2400" i="1" dirty="0"/>
              <a:t>g</a:t>
            </a:r>
            <a:r>
              <a:rPr lang="en-US" altLang="en-US" sz="2400" dirty="0"/>
              <a:t> is D</a:t>
            </a:r>
            <a:r>
              <a:rPr lang="en-US" altLang="en-US" sz="2400" i="1" baseline="-25000" dirty="0"/>
              <a:t>g</a:t>
            </a:r>
            <a:r>
              <a:rPr lang="en-US" altLang="en-US" sz="2400" dirty="0"/>
              <a:t> = {</a:t>
            </a:r>
            <a:r>
              <a:rPr lang="en-US" altLang="en-US" sz="2400" dirty="0" err="1"/>
              <a:t>G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/>
              <a:t> | </a:t>
            </a:r>
            <a:r>
              <a:rPr lang="en-US" altLang="en-US" sz="2400" i="1" dirty="0"/>
              <a:t>g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 </a:t>
            </a:r>
            <a:r>
              <a:rPr lang="en-US" altLang="en-US" sz="2400" dirty="0" err="1"/>
              <a:t>G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G</a:t>
            </a:r>
            <a:r>
              <a:rPr lang="en-US" altLang="en-US" sz="2400" i="1" baseline="-25000" dirty="0" err="1"/>
              <a:t>i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</a:t>
            </a:r>
            <a:r>
              <a:rPr lang="en-US" altLang="en-US" sz="2400" dirty="0"/>
              <a:t>D}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support(</a:t>
            </a:r>
            <a:r>
              <a:rPr lang="en-US" altLang="en-US" sz="2400" i="1" dirty="0"/>
              <a:t>g</a:t>
            </a:r>
            <a:r>
              <a:rPr lang="en-US" altLang="en-US" sz="2400" dirty="0"/>
              <a:t>) = |D</a:t>
            </a:r>
            <a:r>
              <a:rPr lang="en-US" altLang="en-US" sz="2400" baseline="-25000" dirty="0"/>
              <a:t>g</a:t>
            </a:r>
            <a:r>
              <a:rPr lang="en-US" altLang="en-US" sz="2400" dirty="0"/>
              <a:t>|/ |D|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A (sub)graph </a:t>
            </a:r>
            <a:r>
              <a:rPr lang="en-US" altLang="en-US" sz="2400" i="1" dirty="0"/>
              <a:t>g</a:t>
            </a:r>
            <a:r>
              <a:rPr lang="en-US" altLang="en-US" sz="2400" dirty="0"/>
              <a:t> is </a:t>
            </a:r>
            <a:r>
              <a:rPr lang="en-US" altLang="en-US" sz="2400" b="1" i="1" dirty="0"/>
              <a:t>frequent</a:t>
            </a:r>
            <a:r>
              <a:rPr lang="en-US" altLang="en-US" sz="2400" dirty="0"/>
              <a:t> if </a:t>
            </a:r>
            <a:r>
              <a:rPr lang="en-US" altLang="en-US" sz="2400" i="1" dirty="0"/>
              <a:t>support</a:t>
            </a:r>
            <a:r>
              <a:rPr lang="en-US" altLang="en-US" sz="2400" dirty="0"/>
              <a:t>(</a:t>
            </a:r>
            <a:r>
              <a:rPr lang="en-US" altLang="en-US" sz="2400" i="1" dirty="0"/>
              <a:t>g</a:t>
            </a:r>
            <a:r>
              <a:rPr lang="en-US" altLang="en-US" sz="2400" dirty="0"/>
              <a:t>)</a:t>
            </a:r>
            <a:r>
              <a:rPr lang="en-US" altLang="en-US" sz="2400" i="1" dirty="0"/>
              <a:t> </a:t>
            </a:r>
            <a:r>
              <a:rPr lang="en-US" altLang="en-US" sz="2400" dirty="0"/>
              <a:t>≥ </a:t>
            </a:r>
            <a:r>
              <a:rPr lang="en-US" altLang="en-US" sz="2400" i="1" dirty="0" err="1"/>
              <a:t>min_sup</a:t>
            </a:r>
            <a:endParaRPr lang="en-US" altLang="en-US" sz="2400" dirty="0"/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Ex.: Chemical structures</a:t>
            </a:r>
          </a:p>
        </p:txBody>
      </p:sp>
      <p:grpSp>
        <p:nvGrpSpPr>
          <p:cNvPr id="5124" name="Group 3"/>
          <p:cNvGrpSpPr>
            <a:grpSpLocks/>
          </p:cNvGrpSpPr>
          <p:nvPr/>
        </p:nvGrpSpPr>
        <p:grpSpPr bwMode="auto">
          <a:xfrm>
            <a:off x="5144901" y="2789120"/>
            <a:ext cx="6428666" cy="3503730"/>
            <a:chOff x="685800" y="1469790"/>
            <a:chExt cx="7945274" cy="4635023"/>
          </a:xfrm>
        </p:grpSpPr>
        <p:sp>
          <p:nvSpPr>
            <p:cNvPr id="5" name="Text Box 10"/>
            <p:cNvSpPr txBox="1">
              <a:spLocks noChangeArrowheads="1"/>
            </p:cNvSpPr>
            <p:nvPr/>
          </p:nvSpPr>
          <p:spPr bwMode="auto">
            <a:xfrm>
              <a:off x="6494464" y="1469790"/>
              <a:ext cx="2136610" cy="529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Graph Dataset</a:t>
              </a:r>
            </a:p>
          </p:txBody>
        </p:sp>
        <p:sp>
          <p:nvSpPr>
            <p:cNvPr id="6" name="Text Box 11"/>
            <p:cNvSpPr txBox="1">
              <a:spLocks noChangeArrowheads="1"/>
            </p:cNvSpPr>
            <p:nvPr/>
          </p:nvSpPr>
          <p:spPr bwMode="auto">
            <a:xfrm>
              <a:off x="4253820" y="4040666"/>
              <a:ext cx="3444646" cy="5292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Frequent Graph Patterns</a:t>
              </a:r>
            </a:p>
          </p:txBody>
        </p:sp>
        <p:pic>
          <p:nvPicPr>
            <p:cNvPr id="5133" name="Picture 21" descr="mol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969948"/>
              <a:ext cx="2137820" cy="130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22" descr="mol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900099"/>
              <a:ext cx="2914648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23" descr="mol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399" y="1941374"/>
              <a:ext cx="2743201" cy="133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6" name="Text Box 24"/>
            <p:cNvSpPr txBox="1">
              <a:spLocks noChangeArrowheads="1"/>
            </p:cNvSpPr>
            <p:nvPr/>
          </p:nvSpPr>
          <p:spPr bwMode="auto">
            <a:xfrm>
              <a:off x="1143000" y="3200400"/>
              <a:ext cx="523008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(A)</a:t>
              </a:r>
            </a:p>
          </p:txBody>
        </p:sp>
        <p:sp>
          <p:nvSpPr>
            <p:cNvPr id="5137" name="Text Box 25"/>
            <p:cNvSpPr txBox="1">
              <a:spLocks noChangeArrowheads="1"/>
            </p:cNvSpPr>
            <p:nvPr/>
          </p:nvSpPr>
          <p:spPr bwMode="auto">
            <a:xfrm>
              <a:off x="3866849" y="3200400"/>
              <a:ext cx="512759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(B)</a:t>
              </a:r>
            </a:p>
          </p:txBody>
        </p:sp>
        <p:sp>
          <p:nvSpPr>
            <p:cNvPr id="5138" name="Text Box 26"/>
            <p:cNvSpPr txBox="1">
              <a:spLocks noChangeArrowheads="1"/>
            </p:cNvSpPr>
            <p:nvPr/>
          </p:nvSpPr>
          <p:spPr bwMode="auto">
            <a:xfrm>
              <a:off x="6823939" y="3200400"/>
              <a:ext cx="509343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(C)</a:t>
              </a:r>
            </a:p>
          </p:txBody>
        </p:sp>
        <p:pic>
          <p:nvPicPr>
            <p:cNvPr id="5139" name="Picture 28" descr="freq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6711" y="5167365"/>
              <a:ext cx="1710268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0" name="Picture 29" descr="freq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9512" y="4692649"/>
              <a:ext cx="1105715" cy="1412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41" name="Text Box 30"/>
            <p:cNvSpPr txBox="1">
              <a:spLocks noChangeArrowheads="1"/>
            </p:cNvSpPr>
            <p:nvPr/>
          </p:nvSpPr>
          <p:spPr bwMode="auto">
            <a:xfrm>
              <a:off x="2338387" y="4921250"/>
              <a:ext cx="502511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(1)</a:t>
              </a:r>
            </a:p>
          </p:txBody>
        </p:sp>
        <p:sp>
          <p:nvSpPr>
            <p:cNvPr id="5142" name="Text Box 31"/>
            <p:cNvSpPr txBox="1">
              <a:spLocks noChangeArrowheads="1"/>
            </p:cNvSpPr>
            <p:nvPr/>
          </p:nvSpPr>
          <p:spPr bwMode="auto">
            <a:xfrm>
              <a:off x="5614987" y="4921250"/>
              <a:ext cx="502511" cy="566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(2)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86400" y="4857750"/>
            <a:ext cx="2065867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min_sup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=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40501" y="6165850"/>
            <a:ext cx="2088353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= 67%</a:t>
            </a:r>
          </a:p>
        </p:txBody>
      </p:sp>
      <p:sp>
        <p:nvSpPr>
          <p:cNvPr id="5129" name="Curved Up Arrow 1"/>
          <p:cNvSpPr>
            <a:spLocks noChangeArrowheads="1"/>
          </p:cNvSpPr>
          <p:nvPr/>
        </p:nvSpPr>
        <p:spPr bwMode="auto">
          <a:xfrm rot="-754235">
            <a:off x="8839201" y="6202363"/>
            <a:ext cx="971551" cy="303212"/>
          </a:xfrm>
          <a:prstGeom prst="curvedUpArrow">
            <a:avLst>
              <a:gd name="adj1" fmla="val 24866"/>
              <a:gd name="adj2" fmla="val 65297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5130" name="Curved Up Arrow 23"/>
          <p:cNvSpPr>
            <a:spLocks noChangeArrowheads="1"/>
          </p:cNvSpPr>
          <p:nvPr/>
        </p:nvSpPr>
        <p:spPr bwMode="auto">
          <a:xfrm rot="17543092" flipV="1">
            <a:off x="5983817" y="5852055"/>
            <a:ext cx="482600" cy="452967"/>
          </a:xfrm>
          <a:prstGeom prst="curvedUpArrow">
            <a:avLst>
              <a:gd name="adj1" fmla="val 25110"/>
              <a:gd name="adj2" fmla="val 50206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509825" y="3803233"/>
            <a:ext cx="4427350" cy="1858555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Alternative: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Mining frequent subgraph patterns from a single large graph or network</a:t>
            </a:r>
          </a:p>
        </p:txBody>
      </p:sp>
    </p:spTree>
    <p:extLst>
      <p:ext uri="{BB962C8B-B14F-4D97-AF65-F5344CB8AC3E}">
        <p14:creationId xmlns:p14="http://schemas.microsoft.com/office/powerpoint/2010/main" val="49539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5129" grpId="0" animBg="1"/>
      <p:bldP spid="5130" grpId="0" animBg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508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Applications of Graph Pattern Mining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535709" y="1219200"/>
            <a:ext cx="10386291" cy="52578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Bioinformatics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Gene networks, protein interactions, metabolic pathways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Chem</a:t>
            </a:r>
            <a:r>
              <a:rPr lang="en-US" altLang="en-US" sz="2400" dirty="0"/>
              <a:t>-informatics: Mining chemical compound structures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Social networks, web communities, tweets, …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Cell phone networks, computer networks, …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Web graphs, XML structures, Semantic Web, information networks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Software engineering: Program execution flow analysis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Building blocks for graph classification, clustering, compression, comparison, and correlation analysis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Graph indexing and graph 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40173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1760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Mining Multi-Dimensional Associations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425121" y="1130968"/>
            <a:ext cx="10042070" cy="557104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b="1" dirty="0"/>
              <a:t>Single</a:t>
            </a:r>
            <a:r>
              <a:rPr lang="en-US" altLang="en-US" sz="2400" dirty="0"/>
              <a:t>-dimensional rules (e.g., items are all in “product” dimension)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buys</a:t>
            </a:r>
            <a:r>
              <a:rPr lang="en-US" altLang="en-US" sz="2400" dirty="0"/>
              <a:t>(X, “milk”) </a:t>
            </a:r>
            <a:r>
              <a:rPr lang="en-US" altLang="en-US" sz="2400" dirty="0">
                <a:solidFill>
                  <a:srgbClr val="C00000"/>
                </a:solidFill>
                <a:sym typeface="Symbol" pitchFamily="18" charset="2"/>
              </a:rPr>
              <a:t> buys</a:t>
            </a:r>
            <a:r>
              <a:rPr lang="en-US" altLang="en-US" sz="2400" dirty="0">
                <a:sym typeface="Symbol" pitchFamily="18" charset="2"/>
              </a:rPr>
              <a:t>(X, “bread”)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b="1" dirty="0"/>
              <a:t>Multi</a:t>
            </a:r>
            <a:r>
              <a:rPr lang="en-US" altLang="en-US" sz="2400" dirty="0"/>
              <a:t>-dimensional rules (i.e., items in </a:t>
            </a:r>
            <a:r>
              <a:rPr lang="en-US" altLang="en-US" sz="2400" dirty="0">
                <a:sym typeface="Symbol" pitchFamily="18" charset="2"/>
              </a:rPr>
              <a:t></a:t>
            </a:r>
            <a:r>
              <a:rPr lang="en-US" altLang="en-US" sz="2400" dirty="0">
                <a:sym typeface="Math B" pitchFamily="2" charset="2"/>
              </a:rPr>
              <a:t> </a:t>
            </a:r>
            <a:r>
              <a:rPr lang="en-US" altLang="en-US" sz="2400" dirty="0"/>
              <a:t>2 dimensions or predicates)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Inter-dimension association rules (</a:t>
            </a:r>
            <a:r>
              <a:rPr lang="en-US" altLang="en-US" sz="2400" i="1" dirty="0"/>
              <a:t>no repeated predicates</a:t>
            </a:r>
            <a:r>
              <a:rPr lang="en-US" altLang="en-US" sz="2400" dirty="0"/>
              <a:t>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age</a:t>
            </a:r>
            <a:r>
              <a:rPr lang="en-US" altLang="en-US" sz="2400" dirty="0"/>
              <a:t>(X, “18-25”) </a:t>
            </a:r>
            <a:r>
              <a:rPr lang="en-US" altLang="en-US" sz="2400" dirty="0">
                <a:sym typeface="Symbol" pitchFamily="18" charset="2"/>
              </a:rPr>
              <a:t> </a:t>
            </a:r>
            <a:r>
              <a:rPr lang="en-US" altLang="en-US" sz="2400" dirty="0">
                <a:solidFill>
                  <a:srgbClr val="0033CC"/>
                </a:solidFill>
              </a:rPr>
              <a:t>occupation</a:t>
            </a:r>
            <a:r>
              <a:rPr lang="en-US" altLang="en-US" sz="2400" dirty="0"/>
              <a:t>(X, “student”) </a:t>
            </a:r>
            <a:r>
              <a:rPr lang="en-US" altLang="en-US" sz="2400" dirty="0">
                <a:sym typeface="Symbol" pitchFamily="18" charset="2"/>
              </a:rPr>
              <a:t> </a:t>
            </a:r>
            <a:r>
              <a:rPr lang="en-US" altLang="en-US" sz="2400" dirty="0">
                <a:solidFill>
                  <a:srgbClr val="00B050"/>
                </a:solidFill>
                <a:sym typeface="Symbol" pitchFamily="18" charset="2"/>
              </a:rPr>
              <a:t>buys</a:t>
            </a:r>
            <a:r>
              <a:rPr lang="en-US" altLang="en-US" sz="2400" dirty="0">
                <a:sym typeface="Symbol" pitchFamily="18" charset="2"/>
              </a:rPr>
              <a:t>(X, “coke”)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sym typeface="Symbol" pitchFamily="18" charset="2"/>
              </a:rPr>
              <a:t>Hybrid-dimension </a:t>
            </a:r>
            <a:r>
              <a:rPr lang="en-US" altLang="en-US" sz="2400" dirty="0"/>
              <a:t>association</a:t>
            </a:r>
            <a:r>
              <a:rPr lang="en-US" altLang="en-US" sz="2400" dirty="0">
                <a:sym typeface="Symbol" pitchFamily="18" charset="2"/>
              </a:rPr>
              <a:t> rules (</a:t>
            </a:r>
            <a:r>
              <a:rPr lang="en-US" altLang="en-US" sz="2400" i="1" dirty="0">
                <a:sym typeface="Symbol" pitchFamily="18" charset="2"/>
              </a:rPr>
              <a:t>repeated predicates</a:t>
            </a:r>
            <a:r>
              <a:rPr lang="en-US" altLang="en-US" sz="2400" dirty="0">
                <a:sym typeface="Symbol" pitchFamily="18" charset="2"/>
              </a:rPr>
              <a:t>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age</a:t>
            </a:r>
            <a:r>
              <a:rPr lang="en-US" altLang="en-US" sz="2400" dirty="0"/>
              <a:t>(X, “18-25”) </a:t>
            </a:r>
            <a:r>
              <a:rPr lang="en-US" altLang="en-US" sz="2400" dirty="0">
                <a:sym typeface="Symbol" pitchFamily="18" charset="2"/>
              </a:rPr>
              <a:t>  </a:t>
            </a:r>
            <a:r>
              <a:rPr lang="en-US" altLang="en-US" sz="2400" dirty="0">
                <a:solidFill>
                  <a:srgbClr val="0033CC"/>
                </a:solidFill>
              </a:rPr>
              <a:t>buys</a:t>
            </a:r>
            <a:r>
              <a:rPr lang="en-US" altLang="en-US" sz="2400" dirty="0"/>
              <a:t>(X, “popcorn”) </a:t>
            </a:r>
            <a:r>
              <a:rPr lang="en-US" altLang="en-US" sz="2400" dirty="0">
                <a:sym typeface="Symbol" pitchFamily="18" charset="2"/>
              </a:rPr>
              <a:t> </a:t>
            </a:r>
            <a:r>
              <a:rPr lang="en-US" altLang="en-US" sz="2400" dirty="0">
                <a:solidFill>
                  <a:srgbClr val="0033CC"/>
                </a:solidFill>
                <a:sym typeface="Symbol" pitchFamily="18" charset="2"/>
              </a:rPr>
              <a:t>buys</a:t>
            </a:r>
            <a:r>
              <a:rPr lang="en-US" altLang="en-US" sz="2400" dirty="0">
                <a:sym typeface="Symbol" pitchFamily="18" charset="2"/>
              </a:rPr>
              <a:t>(X, “coke”)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Attributes can be categorical or numerical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Categorical Attributes (e.g., </a:t>
            </a:r>
            <a:r>
              <a:rPr lang="en-US" altLang="en-US" sz="2400" i="1" dirty="0"/>
              <a:t>profession, product</a:t>
            </a:r>
            <a:r>
              <a:rPr lang="en-US" altLang="en-US" sz="2400" dirty="0"/>
              <a:t>: no ordering among values): Data cube for inter-dimension association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Quantitative Attributes: Numeric, implicit ordering among values—discretization, clustering, and gradient approaches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>
              <a:solidFill>
                <a:schemeClr val="folHlink"/>
              </a:solidFill>
              <a:sym typeface="Symbol" pitchFamily="18" charset="2"/>
            </a:endParaRPr>
          </a:p>
        </p:txBody>
      </p:sp>
      <p:sp>
        <p:nvSpPr>
          <p:cNvPr id="1553412" name="Rectangle 4"/>
          <p:cNvSpPr>
            <a:spLocks noChangeArrowheads="1"/>
          </p:cNvSpPr>
          <p:nvPr/>
        </p:nvSpPr>
        <p:spPr bwMode="auto">
          <a:xfrm>
            <a:off x="508000" y="3886200"/>
            <a:ext cx="111760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8C8C8C"/>
              </a:solidFill>
              <a:effectLst/>
              <a:uLnTx/>
              <a:uFillTx/>
              <a:latin typeface="Tahoma" pitchFamily="34" charset="0"/>
              <a:ea typeface="+mn-ea"/>
              <a:cs typeface="+mn-cs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60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-711200" y="381000"/>
            <a:ext cx="13919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Apriori-Based Approach</a:t>
            </a:r>
          </a:p>
        </p:txBody>
      </p:sp>
      <p:grpSp>
        <p:nvGrpSpPr>
          <p:cNvPr id="7171" name="Group 2"/>
          <p:cNvGrpSpPr>
            <a:grpSpLocks/>
          </p:cNvGrpSpPr>
          <p:nvPr/>
        </p:nvGrpSpPr>
        <p:grpSpPr bwMode="auto">
          <a:xfrm>
            <a:off x="7781925" y="1209675"/>
            <a:ext cx="3372853" cy="4191000"/>
            <a:chOff x="5539510" y="2057400"/>
            <a:chExt cx="2836458" cy="4191000"/>
          </a:xfrm>
        </p:grpSpPr>
        <p:grpSp>
          <p:nvGrpSpPr>
            <p:cNvPr id="7174" name="Group 1"/>
            <p:cNvGrpSpPr>
              <a:grpSpLocks/>
            </p:cNvGrpSpPr>
            <p:nvPr/>
          </p:nvGrpSpPr>
          <p:grpSpPr bwMode="auto">
            <a:xfrm>
              <a:off x="5539510" y="2057400"/>
              <a:ext cx="2836458" cy="3962400"/>
              <a:chOff x="2428875" y="1295400"/>
              <a:chExt cx="2836458" cy="3962400"/>
            </a:xfrm>
          </p:grpSpPr>
          <p:sp>
            <p:nvSpPr>
              <p:cNvPr id="7176" name="Text Box 3"/>
              <p:cNvSpPr txBox="1">
                <a:spLocks noChangeArrowheads="1"/>
              </p:cNvSpPr>
              <p:nvPr/>
            </p:nvSpPr>
            <p:spPr bwMode="auto">
              <a:xfrm>
                <a:off x="4562475" y="3886200"/>
                <a:ext cx="35843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itchFamily="34" charset="0"/>
                    <a:ea typeface="+mn-ea"/>
                    <a:cs typeface="Arial" charset="0"/>
                  </a:rPr>
                  <a:t>…</a:t>
                </a:r>
              </a:p>
            </p:txBody>
          </p:sp>
          <p:sp>
            <p:nvSpPr>
              <p:cNvPr id="7177" name="Oval 4"/>
              <p:cNvSpPr>
                <a:spLocks noChangeArrowheads="1"/>
              </p:cNvSpPr>
              <p:nvPr/>
            </p:nvSpPr>
            <p:spPr bwMode="auto">
              <a:xfrm>
                <a:off x="2581275" y="24384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</a:t>
                </a: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178" name="Oval 5"/>
              <p:cNvSpPr>
                <a:spLocks noChangeArrowheads="1"/>
              </p:cNvSpPr>
              <p:nvPr/>
            </p:nvSpPr>
            <p:spPr bwMode="auto">
              <a:xfrm>
                <a:off x="4486275" y="1905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</a:t>
                </a:r>
                <a:r>
                  <a:rPr kumimoji="0" lang="en-US" altLang="en-US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7179" name="Oval 6"/>
              <p:cNvSpPr>
                <a:spLocks noChangeArrowheads="1"/>
              </p:cNvSpPr>
              <p:nvPr/>
            </p:nvSpPr>
            <p:spPr bwMode="auto">
              <a:xfrm>
                <a:off x="4486275" y="28194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</a:t>
                </a:r>
                <a:r>
                  <a:rPr kumimoji="0" lang="en-US" altLang="en-US" sz="24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7180" name="Oval 7"/>
              <p:cNvSpPr>
                <a:spLocks noChangeArrowheads="1"/>
              </p:cNvSpPr>
              <p:nvPr/>
            </p:nvSpPr>
            <p:spPr bwMode="auto">
              <a:xfrm>
                <a:off x="4486275" y="4572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</a:t>
                </a:r>
                <a:r>
                  <a:rPr kumimoji="0" lang="en-US" altLang="en-US" sz="24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n</a:t>
                </a:r>
                <a:endParaRPr kumimoji="0" lang="en-US" alt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181" name="Line 8"/>
              <p:cNvSpPr>
                <a:spLocks noChangeShapeType="1"/>
              </p:cNvSpPr>
              <p:nvPr/>
            </p:nvSpPr>
            <p:spPr bwMode="auto">
              <a:xfrm flipV="1">
                <a:off x="3343275" y="2362200"/>
                <a:ext cx="1066800" cy="381000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82" name="Line 9"/>
              <p:cNvSpPr>
                <a:spLocks noChangeShapeType="1"/>
              </p:cNvSpPr>
              <p:nvPr/>
            </p:nvSpPr>
            <p:spPr bwMode="auto">
              <a:xfrm>
                <a:off x="3343275" y="3886200"/>
                <a:ext cx="1066800" cy="9144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83" name="Line 10"/>
              <p:cNvSpPr>
                <a:spLocks noChangeShapeType="1"/>
              </p:cNvSpPr>
              <p:nvPr/>
            </p:nvSpPr>
            <p:spPr bwMode="auto">
              <a:xfrm>
                <a:off x="3343275" y="2895600"/>
                <a:ext cx="1066800" cy="304800"/>
              </a:xfrm>
              <a:prstGeom prst="line">
                <a:avLst/>
              </a:prstGeom>
              <a:noFill/>
              <a:ln w="28575">
                <a:solidFill>
                  <a:srgbClr val="33996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84" name="Text Box 11"/>
              <p:cNvSpPr txBox="1">
                <a:spLocks noChangeArrowheads="1"/>
              </p:cNvSpPr>
              <p:nvPr/>
            </p:nvSpPr>
            <p:spPr bwMode="auto">
              <a:xfrm>
                <a:off x="2428875" y="1600200"/>
                <a:ext cx="7838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17098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charset="0"/>
                  </a:rPr>
                  <a:t>k-edge</a:t>
                </a:r>
              </a:p>
            </p:txBody>
          </p:sp>
          <p:sp>
            <p:nvSpPr>
              <p:cNvPr id="7185" name="Text Box 12"/>
              <p:cNvSpPr txBox="1">
                <a:spLocks noChangeArrowheads="1"/>
              </p:cNvSpPr>
              <p:nvPr/>
            </p:nvSpPr>
            <p:spPr bwMode="auto">
              <a:xfrm>
                <a:off x="4105275" y="1295400"/>
                <a:ext cx="116005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17098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Arial" charset="0"/>
                  </a:rPr>
                  <a:t>(k+1)-edge</a:t>
                </a:r>
              </a:p>
            </p:txBody>
          </p:sp>
          <p:sp>
            <p:nvSpPr>
              <p:cNvPr id="7186" name="Oval 13"/>
              <p:cNvSpPr>
                <a:spLocks noChangeArrowheads="1"/>
              </p:cNvSpPr>
              <p:nvPr/>
            </p:nvSpPr>
            <p:spPr bwMode="auto">
              <a:xfrm>
                <a:off x="2581275" y="35052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G’</a:t>
                </a: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187" name="Line 14"/>
              <p:cNvSpPr>
                <a:spLocks noChangeShapeType="1"/>
              </p:cNvSpPr>
              <p:nvPr/>
            </p:nvSpPr>
            <p:spPr bwMode="auto">
              <a:xfrm flipV="1">
                <a:off x="3343275" y="2514600"/>
                <a:ext cx="1143000" cy="121920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88" name="Oval 15"/>
              <p:cNvSpPr>
                <a:spLocks noChangeArrowheads="1"/>
              </p:cNvSpPr>
              <p:nvPr/>
            </p:nvSpPr>
            <p:spPr bwMode="auto">
              <a:xfrm>
                <a:off x="2581275" y="4572000"/>
                <a:ext cx="685800" cy="68580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+mn-ea"/>
                    <a:cs typeface="+mn-cs"/>
                  </a:rPr>
                  <a:t>G’’</a:t>
                </a: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189" name="Line 16"/>
              <p:cNvSpPr>
                <a:spLocks noChangeShapeType="1"/>
              </p:cNvSpPr>
              <p:nvPr/>
            </p:nvSpPr>
            <p:spPr bwMode="auto">
              <a:xfrm flipV="1">
                <a:off x="3343275" y="4953000"/>
                <a:ext cx="106680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90" name="Line 17"/>
              <p:cNvSpPr>
                <a:spLocks noChangeShapeType="1"/>
              </p:cNvSpPr>
              <p:nvPr/>
            </p:nvSpPr>
            <p:spPr bwMode="auto">
              <a:xfrm flipV="1">
                <a:off x="3343275" y="3352800"/>
                <a:ext cx="1066800" cy="144780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175" name="Text Box 18"/>
            <p:cNvSpPr txBox="1">
              <a:spLocks noChangeArrowheads="1"/>
            </p:cNvSpPr>
            <p:nvPr/>
          </p:nvSpPr>
          <p:spPr bwMode="auto">
            <a:xfrm>
              <a:off x="6705600" y="5786735"/>
              <a:ext cx="5194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2C5A88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Join</a:t>
              </a:r>
            </a:p>
          </p:txBody>
        </p:sp>
      </p:grp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495300" y="1219200"/>
            <a:ext cx="6970819" cy="472440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Apriori property (anti-monotonicity): A size-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subgraph is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frequent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and only if all of its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subgraphs are frequent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candidate size-(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+1) edge/vertex subgraph is generated if its corresponding two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-edge/vertex subgraphs are frequent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Iterative mining process:  </a:t>
            </a:r>
          </a:p>
          <a:p>
            <a:pPr marL="738188" marR="0" lvl="1" indent="-538163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Candidate-generation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candidate pruning  support counting  candidate elimination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7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6" y="2215243"/>
            <a:ext cx="8519886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0"/>
            <a:ext cx="11176000" cy="111469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Candidate Generation:  </a:t>
            </a:r>
            <a:br>
              <a:rPr lang="en-US" altLang="en-US" dirty="0"/>
            </a:br>
            <a:r>
              <a:rPr lang="en-US" altLang="en-US" dirty="0"/>
              <a:t>Vertex Growing vs. Edge Growing</a:t>
            </a:r>
            <a:endParaRPr lang="en-US" altLang="en-US" sz="2800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70563" y="4228002"/>
            <a:ext cx="7602580" cy="2325198"/>
          </a:xfrm>
        </p:spPr>
        <p:txBody>
          <a:bodyPr/>
          <a:lstStyle/>
          <a:p>
            <a:pPr eaLnBrk="1" hangingPunct="1"/>
            <a:r>
              <a:rPr lang="en-US" altLang="en-US" dirty="0"/>
              <a:t>Generating new graphs with one more </a:t>
            </a:r>
            <a:r>
              <a:rPr lang="en-US" altLang="en-US" dirty="0">
                <a:solidFill>
                  <a:srgbClr val="FF0000"/>
                </a:solidFill>
              </a:rPr>
              <a:t>vertex</a:t>
            </a:r>
          </a:p>
          <a:p>
            <a:pPr lvl="1"/>
            <a:r>
              <a:rPr lang="en-US" altLang="en-US" dirty="0"/>
              <a:t>AGM (</a:t>
            </a:r>
            <a:r>
              <a:rPr lang="en-US" altLang="en-US" dirty="0" err="1"/>
              <a:t>Inokuchi</a:t>
            </a:r>
            <a:r>
              <a:rPr lang="en-US" altLang="en-US" dirty="0"/>
              <a:t>, </a:t>
            </a:r>
            <a:r>
              <a:rPr lang="en-US" altLang="en-US" dirty="0" err="1"/>
              <a:t>Washio</a:t>
            </a:r>
            <a:r>
              <a:rPr lang="en-US" altLang="en-US" dirty="0"/>
              <a:t>, &amp; </a:t>
            </a:r>
            <a:r>
              <a:rPr lang="en-US" altLang="en-US" dirty="0" err="1"/>
              <a:t>Motoda</a:t>
            </a:r>
            <a:r>
              <a:rPr lang="en-US" altLang="en-US" dirty="0"/>
              <a:t>, PKDD’00) </a:t>
            </a:r>
          </a:p>
          <a:p>
            <a:pPr eaLnBrk="1" hangingPunct="1"/>
            <a:r>
              <a:rPr lang="en-US" altLang="en-US" dirty="0"/>
              <a:t>Generating new graphs with one more </a:t>
            </a:r>
            <a:r>
              <a:rPr lang="en-US" altLang="en-US" dirty="0">
                <a:solidFill>
                  <a:srgbClr val="FF0000"/>
                </a:solidFill>
              </a:rPr>
              <a:t>edge</a:t>
            </a:r>
          </a:p>
          <a:p>
            <a:pPr lvl="1" eaLnBrk="1" hangingPunct="1"/>
            <a:r>
              <a:rPr lang="en-US" altLang="en-US" dirty="0"/>
              <a:t>FSG (</a:t>
            </a:r>
            <a:r>
              <a:rPr lang="en-US" altLang="en-US" dirty="0" err="1"/>
              <a:t>Kuramochi</a:t>
            </a:r>
            <a:r>
              <a:rPr lang="en-US" altLang="en-US" dirty="0"/>
              <a:t> &amp; </a:t>
            </a:r>
            <a:r>
              <a:rPr lang="en-US" altLang="en-US" dirty="0" err="1"/>
              <a:t>Karypis</a:t>
            </a:r>
            <a:r>
              <a:rPr lang="en-US" altLang="en-US" dirty="0"/>
              <a:t>, ICDM’01)</a:t>
            </a:r>
          </a:p>
          <a:p>
            <a:pPr eaLnBrk="1" hangingPunct="1"/>
            <a:r>
              <a:rPr lang="en-US" altLang="en-US" dirty="0"/>
              <a:t>Performance shows </a:t>
            </a:r>
            <a:r>
              <a:rPr lang="en-US" altLang="en-US" i="1" dirty="0"/>
              <a:t>via edge growing </a:t>
            </a:r>
            <a:r>
              <a:rPr lang="en-US" altLang="en-US" dirty="0"/>
              <a:t>is more efficient</a:t>
            </a:r>
          </a:p>
        </p:txBody>
      </p:sp>
      <p:sp>
        <p:nvSpPr>
          <p:cNvPr id="8197" name="Rectangle 9"/>
          <p:cNvSpPr>
            <a:spLocks noChangeArrowheads="1"/>
          </p:cNvSpPr>
          <p:nvPr/>
        </p:nvSpPr>
        <p:spPr bwMode="auto">
          <a:xfrm>
            <a:off x="546101" y="1371600"/>
            <a:ext cx="111379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198" name="Rectangle 10"/>
          <p:cNvSpPr>
            <a:spLocks noChangeArrowheads="1"/>
          </p:cNvSpPr>
          <p:nvPr/>
        </p:nvSpPr>
        <p:spPr bwMode="auto">
          <a:xfrm>
            <a:off x="711200" y="55626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42900" marR="0" lvl="0" indent="-342900" algn="l" defTabSz="457189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11200" y="1251856"/>
            <a:ext cx="10363200" cy="94052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Methodology: Breadth-search, Apriori joining two size-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graphs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Many possibilities at generating size-(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+1) candidate graphs </a:t>
            </a:r>
          </a:p>
        </p:txBody>
      </p:sp>
    </p:spTree>
    <p:extLst>
      <p:ext uri="{BB962C8B-B14F-4D97-AF65-F5344CB8AC3E}">
        <p14:creationId xmlns:p14="http://schemas.microsoft.com/office/powerpoint/2010/main" val="10705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228600"/>
            <a:ext cx="107696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Pattern-Growth Approach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5973459" y="1713402"/>
            <a:ext cx="5720471" cy="3729038"/>
            <a:chOff x="1088249" y="1385888"/>
            <a:chExt cx="6494284" cy="4786312"/>
          </a:xfrm>
        </p:grpSpPr>
        <p:sp>
          <p:nvSpPr>
            <p:cNvPr id="9223" name="Text Box 3"/>
            <p:cNvSpPr txBox="1">
              <a:spLocks noChangeArrowheads="1"/>
            </p:cNvSpPr>
            <p:nvPr/>
          </p:nvSpPr>
          <p:spPr bwMode="auto">
            <a:xfrm>
              <a:off x="3200400" y="4572000"/>
              <a:ext cx="460831" cy="67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+mn-ea"/>
                  <a:cs typeface="Arial" charset="0"/>
                </a:rPr>
                <a:t>…</a:t>
              </a:r>
            </a:p>
          </p:txBody>
        </p:sp>
        <p:sp>
          <p:nvSpPr>
            <p:cNvPr id="9224" name="Oval 4"/>
            <p:cNvSpPr>
              <a:spLocks noChangeArrowheads="1"/>
            </p:cNvSpPr>
            <p:nvPr/>
          </p:nvSpPr>
          <p:spPr bwMode="auto">
            <a:xfrm>
              <a:off x="1219200" y="39624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G</a:t>
              </a:r>
              <a:endPara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endParaRPr>
            </a:p>
          </p:txBody>
        </p:sp>
        <p:sp>
          <p:nvSpPr>
            <p:cNvPr id="9225" name="Oval 5"/>
            <p:cNvSpPr>
              <a:spLocks noChangeArrowheads="1"/>
            </p:cNvSpPr>
            <p:nvPr/>
          </p:nvSpPr>
          <p:spPr bwMode="auto">
            <a:xfrm>
              <a:off x="3124200" y="25908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G</a:t>
              </a:r>
              <a:r>
                <a: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26" name="Oval 6"/>
            <p:cNvSpPr>
              <a:spLocks noChangeArrowheads="1"/>
            </p:cNvSpPr>
            <p:nvPr/>
          </p:nvSpPr>
          <p:spPr bwMode="auto">
            <a:xfrm>
              <a:off x="3124200" y="35052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G</a:t>
              </a:r>
              <a:r>
                <a: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9227" name="Oval 7"/>
            <p:cNvSpPr>
              <a:spLocks noChangeArrowheads="1"/>
            </p:cNvSpPr>
            <p:nvPr/>
          </p:nvSpPr>
          <p:spPr bwMode="auto">
            <a:xfrm>
              <a:off x="3124200" y="5257800"/>
              <a:ext cx="685800" cy="685800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1E3D5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G</a:t>
              </a:r>
              <a:r>
                <a: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n</a:t>
              </a:r>
            </a:p>
          </p:txBody>
        </p:sp>
        <p:sp>
          <p:nvSpPr>
            <p:cNvPr id="9228" name="Line 8"/>
            <p:cNvSpPr>
              <a:spLocks noChangeShapeType="1"/>
            </p:cNvSpPr>
            <p:nvPr/>
          </p:nvSpPr>
          <p:spPr bwMode="auto">
            <a:xfrm flipV="1">
              <a:off x="1905000" y="3124200"/>
              <a:ext cx="1143000" cy="9144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29" name="Line 9"/>
            <p:cNvSpPr>
              <a:spLocks noChangeShapeType="1"/>
            </p:cNvSpPr>
            <p:nvPr/>
          </p:nvSpPr>
          <p:spPr bwMode="auto">
            <a:xfrm>
              <a:off x="1981200" y="4495800"/>
              <a:ext cx="1143000" cy="9144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0" name="Line 10"/>
            <p:cNvSpPr>
              <a:spLocks noChangeShapeType="1"/>
            </p:cNvSpPr>
            <p:nvPr/>
          </p:nvSpPr>
          <p:spPr bwMode="auto">
            <a:xfrm flipV="1">
              <a:off x="1981200" y="3886200"/>
              <a:ext cx="1066800" cy="381000"/>
            </a:xfrm>
            <a:prstGeom prst="line">
              <a:avLst/>
            </a:prstGeom>
            <a:noFill/>
            <a:ln w="28575">
              <a:solidFill>
                <a:srgbClr val="2C5A8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1" name="Text Box 11"/>
            <p:cNvSpPr txBox="1">
              <a:spLocks noChangeArrowheads="1"/>
            </p:cNvSpPr>
            <p:nvPr/>
          </p:nvSpPr>
          <p:spPr bwMode="auto">
            <a:xfrm>
              <a:off x="1088249" y="3429000"/>
              <a:ext cx="1007769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k</a:t>
              </a: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-edge</a:t>
              </a:r>
            </a:p>
          </p:txBody>
        </p:sp>
        <p:sp>
          <p:nvSpPr>
            <p:cNvPr id="9232" name="Text Box 12"/>
            <p:cNvSpPr txBox="1">
              <a:spLocks noChangeArrowheads="1"/>
            </p:cNvSpPr>
            <p:nvPr/>
          </p:nvSpPr>
          <p:spPr bwMode="auto">
            <a:xfrm>
              <a:off x="2667000" y="1981200"/>
              <a:ext cx="1491470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</a:t>
              </a:r>
              <a:r>
                <a:rPr kumimoji="0" lang="en-US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k</a:t>
              </a: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+1)-edge</a:t>
              </a:r>
            </a:p>
          </p:txBody>
        </p:sp>
        <p:grpSp>
          <p:nvGrpSpPr>
            <p:cNvPr id="9233" name="Group 13"/>
            <p:cNvGrpSpPr>
              <a:grpSpLocks/>
            </p:cNvGrpSpPr>
            <p:nvPr/>
          </p:nvGrpSpPr>
          <p:grpSpPr bwMode="auto">
            <a:xfrm>
              <a:off x="5029200" y="1905000"/>
              <a:ext cx="381000" cy="1447800"/>
              <a:chOff x="3744" y="2016"/>
              <a:chExt cx="240" cy="912"/>
            </a:xfrm>
          </p:grpSpPr>
          <p:sp>
            <p:nvSpPr>
              <p:cNvPr id="9250" name="Text Box 14"/>
              <p:cNvSpPr txBox="1">
                <a:spLocks noChangeArrowheads="1"/>
              </p:cNvSpPr>
              <p:nvPr/>
            </p:nvSpPr>
            <p:spPr bwMode="auto">
              <a:xfrm>
                <a:off x="3744" y="2400"/>
                <a:ext cx="240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itchFamily="34" charset="0"/>
                    <a:ea typeface="+mn-ea"/>
                    <a:cs typeface="Arial" charset="0"/>
                  </a:rPr>
                  <a:t>…</a:t>
                </a:r>
              </a:p>
            </p:txBody>
          </p:sp>
          <p:sp>
            <p:nvSpPr>
              <p:cNvPr id="9251" name="Oval 15"/>
              <p:cNvSpPr>
                <a:spLocks noChangeArrowheads="1"/>
              </p:cNvSpPr>
              <p:nvPr/>
            </p:nvSpPr>
            <p:spPr bwMode="auto">
              <a:xfrm>
                <a:off x="3784" y="2016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52" name="Oval 16"/>
              <p:cNvSpPr>
                <a:spLocks noChangeArrowheads="1"/>
              </p:cNvSpPr>
              <p:nvPr/>
            </p:nvSpPr>
            <p:spPr bwMode="auto">
              <a:xfrm>
                <a:off x="3784" y="2254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53" name="Oval 17"/>
              <p:cNvSpPr>
                <a:spLocks noChangeArrowheads="1"/>
              </p:cNvSpPr>
              <p:nvPr/>
            </p:nvSpPr>
            <p:spPr bwMode="auto">
              <a:xfrm>
                <a:off x="3784" y="2750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234" name="Text Box 18"/>
            <p:cNvSpPr txBox="1">
              <a:spLocks noChangeArrowheads="1"/>
            </p:cNvSpPr>
            <p:nvPr/>
          </p:nvSpPr>
          <p:spPr bwMode="auto">
            <a:xfrm>
              <a:off x="4867275" y="1385888"/>
              <a:ext cx="1491470" cy="59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(</a:t>
              </a:r>
              <a:r>
                <a:rPr kumimoji="0" lang="en-US" altLang="en-US" sz="2400" b="1" i="1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k</a:t>
              </a: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+2)-edge</a:t>
              </a:r>
            </a:p>
          </p:txBody>
        </p:sp>
        <p:grpSp>
          <p:nvGrpSpPr>
            <p:cNvPr id="9235" name="Group 19"/>
            <p:cNvGrpSpPr>
              <a:grpSpLocks/>
            </p:cNvGrpSpPr>
            <p:nvPr/>
          </p:nvGrpSpPr>
          <p:grpSpPr bwMode="auto">
            <a:xfrm>
              <a:off x="5029200" y="4724400"/>
              <a:ext cx="381000" cy="1447800"/>
              <a:chOff x="3744" y="2016"/>
              <a:chExt cx="240" cy="912"/>
            </a:xfrm>
          </p:grpSpPr>
          <p:sp>
            <p:nvSpPr>
              <p:cNvPr id="9246" name="Text Box 20"/>
              <p:cNvSpPr txBox="1">
                <a:spLocks noChangeArrowheads="1"/>
              </p:cNvSpPr>
              <p:nvPr/>
            </p:nvSpPr>
            <p:spPr bwMode="auto">
              <a:xfrm>
                <a:off x="3744" y="2400"/>
                <a:ext cx="240" cy="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itchFamily="34" charset="0"/>
                    <a:ea typeface="+mn-ea"/>
                    <a:cs typeface="Arial" charset="0"/>
                  </a:rPr>
                  <a:t>…</a:t>
                </a:r>
              </a:p>
            </p:txBody>
          </p:sp>
          <p:sp>
            <p:nvSpPr>
              <p:cNvPr id="9247" name="Oval 21"/>
              <p:cNvSpPr>
                <a:spLocks noChangeArrowheads="1"/>
              </p:cNvSpPr>
              <p:nvPr/>
            </p:nvSpPr>
            <p:spPr bwMode="auto">
              <a:xfrm>
                <a:off x="3784" y="2016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48" name="Oval 22"/>
              <p:cNvSpPr>
                <a:spLocks noChangeArrowheads="1"/>
              </p:cNvSpPr>
              <p:nvPr/>
            </p:nvSpPr>
            <p:spPr bwMode="auto">
              <a:xfrm>
                <a:off x="3784" y="2254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49" name="Oval 23"/>
              <p:cNvSpPr>
                <a:spLocks noChangeArrowheads="1"/>
              </p:cNvSpPr>
              <p:nvPr/>
            </p:nvSpPr>
            <p:spPr bwMode="auto">
              <a:xfrm>
                <a:off x="3784" y="2750"/>
                <a:ext cx="167" cy="178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1E3D5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ctr" defTabSz="457189" rtl="0" eaLnBrk="0" fontAlgn="auto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236" name="Line 24"/>
            <p:cNvSpPr>
              <a:spLocks noChangeShapeType="1"/>
            </p:cNvSpPr>
            <p:nvPr/>
          </p:nvSpPr>
          <p:spPr bwMode="auto">
            <a:xfrm flipV="1">
              <a:off x="3886200" y="2133600"/>
              <a:ext cx="1066800" cy="6096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7" name="Line 25"/>
            <p:cNvSpPr>
              <a:spLocks noChangeShapeType="1"/>
            </p:cNvSpPr>
            <p:nvPr/>
          </p:nvSpPr>
          <p:spPr bwMode="auto">
            <a:xfrm flipV="1">
              <a:off x="3886200" y="2438400"/>
              <a:ext cx="990600" cy="3810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8" name="Line 26"/>
            <p:cNvSpPr>
              <a:spLocks noChangeShapeType="1"/>
            </p:cNvSpPr>
            <p:nvPr/>
          </p:nvSpPr>
          <p:spPr bwMode="auto">
            <a:xfrm>
              <a:off x="3886200" y="2895600"/>
              <a:ext cx="990600" cy="304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39" name="Line 27"/>
            <p:cNvSpPr>
              <a:spLocks noChangeShapeType="1"/>
            </p:cNvSpPr>
            <p:nvPr/>
          </p:nvSpPr>
          <p:spPr bwMode="auto">
            <a:xfrm flipV="1">
              <a:off x="3886200" y="4876800"/>
              <a:ext cx="1066800" cy="6096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0" name="Line 28"/>
            <p:cNvSpPr>
              <a:spLocks noChangeShapeType="1"/>
            </p:cNvSpPr>
            <p:nvPr/>
          </p:nvSpPr>
          <p:spPr bwMode="auto">
            <a:xfrm flipV="1">
              <a:off x="3886200" y="5181600"/>
              <a:ext cx="990600" cy="3810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1" name="Line 29"/>
            <p:cNvSpPr>
              <a:spLocks noChangeShapeType="1"/>
            </p:cNvSpPr>
            <p:nvPr/>
          </p:nvSpPr>
          <p:spPr bwMode="auto">
            <a:xfrm>
              <a:off x="3886200" y="5638800"/>
              <a:ext cx="990600" cy="30480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2" name="Line 30"/>
            <p:cNvSpPr>
              <a:spLocks noChangeShapeType="1"/>
            </p:cNvSpPr>
            <p:nvPr/>
          </p:nvSpPr>
          <p:spPr bwMode="auto">
            <a:xfrm>
              <a:off x="6019800" y="2438400"/>
              <a:ext cx="0" cy="28194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3" name="Line 31"/>
            <p:cNvSpPr>
              <a:spLocks noChangeShapeType="1"/>
            </p:cNvSpPr>
            <p:nvPr/>
          </p:nvSpPr>
          <p:spPr bwMode="auto">
            <a:xfrm>
              <a:off x="5562600" y="2438400"/>
              <a:ext cx="457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4" name="Line 32"/>
            <p:cNvSpPr>
              <a:spLocks noChangeShapeType="1"/>
            </p:cNvSpPr>
            <p:nvPr/>
          </p:nvSpPr>
          <p:spPr bwMode="auto">
            <a:xfrm>
              <a:off x="5562600" y="5257800"/>
              <a:ext cx="457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45" name="Text Box 33"/>
            <p:cNvSpPr txBox="1">
              <a:spLocks noChangeArrowheads="1"/>
            </p:cNvSpPr>
            <p:nvPr/>
          </p:nvSpPr>
          <p:spPr bwMode="auto">
            <a:xfrm>
              <a:off x="6199548" y="3409950"/>
              <a:ext cx="1382985" cy="106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duplicate </a:t>
              </a:r>
            </a:p>
            <a:p>
              <a:pPr marL="0" marR="0" lvl="0" indent="0" algn="ctr" defTabSz="457189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17098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charset="0"/>
                </a:rPr>
                <a:t>graphs</a:t>
              </a:r>
            </a:p>
          </p:txBody>
        </p:sp>
      </p:grp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478368" y="1354138"/>
            <a:ext cx="11002433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493184" y="2209801"/>
            <a:ext cx="5806016" cy="403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89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9" name="Rectangle 3"/>
          <p:cNvSpPr txBox="1">
            <a:spLocks noChangeArrowheads="1"/>
          </p:cNvSpPr>
          <p:nvPr/>
        </p:nvSpPr>
        <p:spPr>
          <a:xfrm>
            <a:off x="578500" y="1227908"/>
            <a:ext cx="10363200" cy="748937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Depth-first growth of subgraphs from 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-edge to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+1)-edge, then (</a:t>
            </a: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+2)-edge subgraphs</a:t>
            </a: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>
          <a:xfrm>
            <a:off x="578500" y="2155130"/>
            <a:ext cx="5534917" cy="387120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challenge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Generating many duplicate subgraphs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idea to solve the problem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 an order to generate subgraphs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DFS spanning tree: Flatten a graph into a sequence using depth-first search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gSpan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(Yan &amp; Han, ICDM’02)</a:t>
            </a:r>
          </a:p>
        </p:txBody>
      </p:sp>
    </p:spTree>
    <p:extLst>
      <p:ext uri="{BB962C8B-B14F-4D97-AF65-F5344CB8AC3E}">
        <p14:creationId xmlns:p14="http://schemas.microsoft.com/office/powerpoint/2010/main" val="18242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304800"/>
            <a:ext cx="10289117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Why Mine Closed Graph Patterns?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10117" y="1295400"/>
            <a:ext cx="9374547" cy="5105400"/>
          </a:xfrm>
        </p:spPr>
        <p:txBody>
          <a:bodyPr/>
          <a:lstStyle/>
          <a:p>
            <a:r>
              <a:rPr lang="en-US" altLang="en-US" sz="2400" dirty="0"/>
              <a:t>2</a:t>
            </a:r>
            <a:r>
              <a:rPr lang="en-US" altLang="en-US" sz="2400" b="1" baseline="30000" dirty="0"/>
              <a:t>n</a:t>
            </a:r>
            <a:r>
              <a:rPr lang="en-US" altLang="en-US" sz="2400" dirty="0"/>
              <a:t> subgraphs -&gt;</a:t>
            </a:r>
            <a:r>
              <a:rPr lang="en-US" altLang="en-US" sz="2400" i="1" dirty="0"/>
              <a:t> closed frequent subgraphs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A frequent graph G is </a:t>
            </a:r>
            <a:r>
              <a:rPr lang="en-US" altLang="en-US" sz="2400" i="1" dirty="0"/>
              <a:t>closed </a:t>
            </a:r>
            <a:r>
              <a:rPr lang="en-US" altLang="en-US" sz="2400" dirty="0"/>
              <a:t>if there exists no </a:t>
            </a:r>
            <a:r>
              <a:rPr lang="en-US" altLang="en-US" sz="2400" dirty="0" err="1"/>
              <a:t>supergraph</a:t>
            </a:r>
            <a:r>
              <a:rPr lang="en-US" altLang="en-US" sz="2400" dirty="0"/>
              <a:t> of G that carries the same support as G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i="1" dirty="0"/>
          </a:p>
          <a:p>
            <a:pPr eaLnBrk="1" hangingPunct="1"/>
            <a:endParaRPr lang="en-US" altLang="en-US" sz="2400" i="1" dirty="0"/>
          </a:p>
          <a:p>
            <a:pPr eaLnBrk="1" hangingPunct="1"/>
            <a:r>
              <a:rPr lang="en-US" altLang="en-US" sz="2400" i="1" dirty="0"/>
              <a:t>Lossless compression:</a:t>
            </a:r>
            <a:r>
              <a:rPr lang="en-US" altLang="en-US" sz="2400" dirty="0"/>
              <a:t> Does not contain non-closed graphs, but still ensures that the mining result is complete</a:t>
            </a:r>
          </a:p>
          <a:p>
            <a:pPr eaLnBrk="1" hangingPunct="1"/>
            <a:r>
              <a:rPr lang="en-US" altLang="en-US" sz="2400" dirty="0"/>
              <a:t>Algorithm </a:t>
            </a:r>
            <a:r>
              <a:rPr lang="en-US" altLang="en-US" sz="2400" dirty="0" err="1"/>
              <a:t>CloseGraph</a:t>
            </a:r>
            <a:r>
              <a:rPr lang="en-US" altLang="en-US" sz="2400" dirty="0"/>
              <a:t>: Mines closed graph patterns directly</a:t>
            </a:r>
          </a:p>
          <a:p>
            <a:pPr eaLnBrk="1" hangingPunct="1"/>
            <a:endParaRPr lang="en-US" altLang="en-US" sz="2400" dirty="0"/>
          </a:p>
        </p:txBody>
      </p:sp>
      <p:pic>
        <p:nvPicPr>
          <p:cNvPr id="11269" name="Picture 4" descr="mol_ca_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400267"/>
            <a:ext cx="4362994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2"/>
          <p:cNvSpPr txBox="1">
            <a:spLocks noChangeArrowheads="1"/>
          </p:cNvSpPr>
          <p:nvPr/>
        </p:nvSpPr>
        <p:spPr bwMode="auto">
          <a:xfrm>
            <a:off x="5525008" y="2659407"/>
            <a:ext cx="4359656" cy="1569660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If this subgraph is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closed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in the graph dataset, it implies that none of its frequent super-graphs carries the same support</a:t>
            </a:r>
          </a:p>
        </p:txBody>
      </p:sp>
    </p:spTree>
    <p:extLst>
      <p:ext uri="{BB962C8B-B14F-4D97-AF65-F5344CB8AC3E}">
        <p14:creationId xmlns:p14="http://schemas.microsoft.com/office/powerpoint/2010/main" val="32024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285" y="152400"/>
            <a:ext cx="12168716" cy="84037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CloseGraph</a:t>
            </a:r>
            <a:r>
              <a:rPr lang="en-US" altLang="en-US" dirty="0"/>
              <a:t>: Directly Mining Closed Graph Patterns</a:t>
            </a:r>
            <a:endParaRPr lang="en-US" altLang="en-US" sz="2800" dirty="0"/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3657601" y="4495801"/>
            <a:ext cx="4780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Arial" charset="0"/>
              </a:rPr>
              <a:t>…</a:t>
            </a:r>
          </a:p>
        </p:txBody>
      </p:sp>
      <p:sp>
        <p:nvSpPr>
          <p:cNvPr id="12292" name="Oval 5"/>
          <p:cNvSpPr>
            <a:spLocks noChangeArrowheads="1"/>
          </p:cNvSpPr>
          <p:nvPr/>
        </p:nvSpPr>
        <p:spPr bwMode="auto">
          <a:xfrm>
            <a:off x="1016000" y="38862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</a:t>
            </a:r>
            <a:endParaRPr kumimoji="0" lang="en-US" altLang="en-US" sz="2400" b="0" i="0" u="none" strike="noStrike" kern="120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2293" name="Oval 6"/>
          <p:cNvSpPr>
            <a:spLocks noChangeArrowheads="1"/>
          </p:cNvSpPr>
          <p:nvPr/>
        </p:nvSpPr>
        <p:spPr bwMode="auto">
          <a:xfrm>
            <a:off x="3556000" y="2528888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2294" name="Oval 7"/>
          <p:cNvSpPr>
            <a:spLocks noChangeArrowheads="1"/>
          </p:cNvSpPr>
          <p:nvPr/>
        </p:nvSpPr>
        <p:spPr bwMode="auto">
          <a:xfrm>
            <a:off x="3556000" y="34290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2295" name="Oval 8"/>
          <p:cNvSpPr>
            <a:spLocks noChangeArrowheads="1"/>
          </p:cNvSpPr>
          <p:nvPr/>
        </p:nvSpPr>
        <p:spPr bwMode="auto">
          <a:xfrm>
            <a:off x="3556000" y="5181600"/>
            <a:ext cx="914400" cy="685800"/>
          </a:xfrm>
          <a:prstGeom prst="ellipse">
            <a:avLst/>
          </a:prstGeom>
          <a:solidFill>
            <a:srgbClr val="FFFFFF"/>
          </a:solidFill>
          <a:ln w="38100">
            <a:solidFill>
              <a:srgbClr val="1E3D5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</a:t>
            </a:r>
            <a:r>
              <a:rPr kumimoji="0" lang="en-US" altLang="en-US" sz="2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12296" name="Line 9"/>
          <p:cNvSpPr>
            <a:spLocks noChangeShapeType="1"/>
          </p:cNvSpPr>
          <p:nvPr/>
        </p:nvSpPr>
        <p:spPr bwMode="auto">
          <a:xfrm flipV="1">
            <a:off x="1930400" y="3048000"/>
            <a:ext cx="1524000" cy="9144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7" name="Line 10"/>
          <p:cNvSpPr>
            <a:spLocks noChangeShapeType="1"/>
          </p:cNvSpPr>
          <p:nvPr/>
        </p:nvSpPr>
        <p:spPr bwMode="auto">
          <a:xfrm>
            <a:off x="2032000" y="4419600"/>
            <a:ext cx="1524000" cy="9144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8" name="Line 11"/>
          <p:cNvSpPr>
            <a:spLocks noChangeShapeType="1"/>
          </p:cNvSpPr>
          <p:nvPr/>
        </p:nvSpPr>
        <p:spPr bwMode="auto">
          <a:xfrm flipV="1">
            <a:off x="2032000" y="3810000"/>
            <a:ext cx="1422400" cy="381000"/>
          </a:xfrm>
          <a:prstGeom prst="line">
            <a:avLst/>
          </a:prstGeom>
          <a:noFill/>
          <a:ln w="28575">
            <a:solidFill>
              <a:srgbClr val="2C5A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99" name="Text Box 12"/>
          <p:cNvSpPr txBox="1">
            <a:spLocks noChangeArrowheads="1"/>
          </p:cNvSpPr>
          <p:nvPr/>
        </p:nvSpPr>
        <p:spPr bwMode="auto">
          <a:xfrm>
            <a:off x="609600" y="3429001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k-edge</a:t>
            </a:r>
          </a:p>
        </p:txBody>
      </p:sp>
      <p:sp>
        <p:nvSpPr>
          <p:cNvPr id="12300" name="Text Box 13"/>
          <p:cNvSpPr txBox="1">
            <a:spLocks noChangeArrowheads="1"/>
          </p:cNvSpPr>
          <p:nvPr/>
        </p:nvSpPr>
        <p:spPr bwMode="auto">
          <a:xfrm>
            <a:off x="2832101" y="5957888"/>
            <a:ext cx="2241551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t>(k+1)-edge</a:t>
            </a:r>
          </a:p>
        </p:txBody>
      </p:sp>
      <p:sp>
        <p:nvSpPr>
          <p:cNvPr id="12301" name="AutoShape 14"/>
          <p:cNvSpPr>
            <a:spLocks noChangeArrowheads="1"/>
          </p:cNvSpPr>
          <p:nvPr/>
        </p:nvSpPr>
        <p:spPr bwMode="auto">
          <a:xfrm>
            <a:off x="5181600" y="2224088"/>
            <a:ext cx="3861816" cy="12811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C5A88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C5A8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At what condition can we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C5A8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stop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C5A8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searching their children,</a:t>
            </a: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C5A88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i.e.,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early termination?</a:t>
            </a:r>
          </a:p>
          <a:p>
            <a:pPr marL="0" marR="0" lvl="0" indent="0" algn="ctr" defTabSz="457189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C5A88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cxnSp>
        <p:nvCxnSpPr>
          <p:cNvPr id="12302" name="AutoShape 15"/>
          <p:cNvCxnSpPr>
            <a:cxnSpLocks noChangeShapeType="1"/>
            <a:stCxn id="12301" idx="1"/>
            <a:endCxn id="12293" idx="6"/>
          </p:cNvCxnSpPr>
          <p:nvPr/>
        </p:nvCxnSpPr>
        <p:spPr bwMode="auto">
          <a:xfrm flipH="1">
            <a:off x="4470400" y="2864644"/>
            <a:ext cx="711200" cy="7144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16"/>
          <p:cNvCxnSpPr>
            <a:cxnSpLocks noChangeShapeType="1"/>
            <a:stCxn id="12301" idx="1"/>
            <a:endCxn id="12294" idx="6"/>
          </p:cNvCxnSpPr>
          <p:nvPr/>
        </p:nvCxnSpPr>
        <p:spPr bwMode="auto">
          <a:xfrm flipH="1">
            <a:off x="4470400" y="2864644"/>
            <a:ext cx="711200" cy="907256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AutoShape 17"/>
          <p:cNvCxnSpPr>
            <a:cxnSpLocks noChangeShapeType="1"/>
            <a:stCxn id="12301" idx="1"/>
            <a:endCxn id="12295" idx="6"/>
          </p:cNvCxnSpPr>
          <p:nvPr/>
        </p:nvCxnSpPr>
        <p:spPr bwMode="auto">
          <a:xfrm flipH="1">
            <a:off x="4470400" y="2864644"/>
            <a:ext cx="711200" cy="2659856"/>
          </a:xfrm>
          <a:prstGeom prst="straightConnector1">
            <a:avLst/>
          </a:prstGeom>
          <a:noFill/>
          <a:ln w="19050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471508" y="1249839"/>
            <a:ext cx="10912771" cy="60655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CloseGraph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Mining closed graph patterns by extending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gSpan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(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Yan &amp; Han, KDD’03)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5073651" y="3613666"/>
            <a:ext cx="6310627" cy="271093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Suppose G and G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 frequent, and G is a subgraph of G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  <a:p>
            <a:pPr marL="461963" marR="0" lvl="0" indent="-4619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any part of the graph in the dataset where G occurs, G</a:t>
            </a:r>
            <a:r>
              <a:rPr kumimoji="0" lang="en-US" alt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7098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also occurs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then we need not grow G (except some special, subtle cases), since none of G’s children will be closed except those of G</a:t>
            </a:r>
            <a:r>
              <a:rPr kumimoji="0" lang="en-US" alt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404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2" grpId="0" animBg="1"/>
      <p:bldP spid="12293" grpId="0" animBg="1"/>
      <p:bldP spid="12294" grpId="0" animBg="1"/>
      <p:bldP spid="12295" grpId="0" animBg="1"/>
      <p:bldP spid="12296" grpId="0" animBg="1"/>
      <p:bldP spid="12297" grpId="0" animBg="1"/>
      <p:bldP spid="12298" grpId="0" animBg="1"/>
      <p:bldP spid="12299" grpId="0"/>
      <p:bldP spid="12300" grpId="0"/>
      <p:bldP spid="1230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Application of Pattern </a:t>
            </a:r>
            <a:r>
              <a:rPr lang="en-US" altLang="en-US" sz="4000" dirty="0" smtClean="0"/>
              <a:t>Mining: </a:t>
            </a:r>
            <a:r>
              <a:rPr lang="en-US" altLang="en-US" sz="4000" dirty="0"/>
              <a:t>Graph Indexing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Graph query: Find all the graphs in a graph DB containing a given query </a:t>
            </a:r>
            <a:r>
              <a:rPr lang="en-US" altLang="en-US" sz="2400" dirty="0" smtClean="0"/>
              <a:t>graph</a:t>
            </a:r>
            <a:endParaRPr lang="fa-IR" altLang="en-US" sz="2400" dirty="0" smtClean="0"/>
          </a:p>
          <a:p>
            <a:pPr>
              <a:spcAft>
                <a:spcPts val="600"/>
              </a:spcAft>
              <a:defRPr/>
            </a:pPr>
            <a:r>
              <a:rPr lang="en-US" altLang="en-US" sz="2400" kern="0" dirty="0"/>
              <a:t>Index should be a powerful </a:t>
            </a:r>
            <a:r>
              <a:rPr lang="en-US" altLang="en-US" sz="2400" kern="0" dirty="0" smtClean="0"/>
              <a:t>tool</a:t>
            </a:r>
            <a:endParaRPr lang="en-US" altLang="en-US" sz="2400" kern="0" dirty="0"/>
          </a:p>
          <a:p>
            <a:pPr>
              <a:spcAft>
                <a:spcPts val="600"/>
              </a:spcAft>
              <a:defRPr/>
            </a:pPr>
            <a:r>
              <a:rPr lang="en-US" altLang="en-US" sz="2400" kern="0" dirty="0"/>
              <a:t>Solution: Index directly on substructures </a:t>
            </a:r>
            <a:r>
              <a:rPr lang="fa-IR" altLang="en-US" sz="2400" kern="0" dirty="0"/>
              <a:t>			  </a:t>
            </a:r>
            <a:r>
              <a:rPr lang="fa-IR" altLang="en-US" sz="2400" kern="0" dirty="0" smtClean="0"/>
              <a:t>	                   </a:t>
            </a:r>
            <a:r>
              <a:rPr lang="en-US" altLang="en-US" sz="2400" kern="0" dirty="0"/>
              <a:t>(i.e., graphs)</a:t>
            </a:r>
            <a:endParaRPr lang="fa-IR" altLang="en-US" sz="2400" kern="0" dirty="0"/>
          </a:p>
          <a:p>
            <a:pPr>
              <a:spcAft>
                <a:spcPts val="600"/>
              </a:spcAft>
              <a:defRPr/>
            </a:pPr>
            <a:r>
              <a:rPr lang="en-US" altLang="en-US" sz="2400" dirty="0" err="1"/>
              <a:t>gIndex</a:t>
            </a:r>
            <a:r>
              <a:rPr lang="en-US" altLang="en-US" sz="2400" dirty="0"/>
              <a:t>: Indexing Frequent and Discriminative Substructures</a:t>
            </a:r>
            <a:endParaRPr lang="fa-IR" altLang="en-US" sz="2400" dirty="0"/>
          </a:p>
          <a:p>
            <a:pPr>
              <a:spcBef>
                <a:spcPts val="300"/>
              </a:spcBef>
            </a:pPr>
            <a:r>
              <a:rPr lang="en-US" altLang="en-US" sz="2400" dirty="0"/>
              <a:t>Why index frequent substructures?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Too many substructures to index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Size-increasing support threshold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Large structures will likely be indexed well by their substructures</a:t>
            </a:r>
          </a:p>
          <a:p>
            <a:pPr>
              <a:spcBef>
                <a:spcPts val="300"/>
              </a:spcBef>
            </a:pPr>
            <a:r>
              <a:rPr lang="en-US" altLang="en-US" sz="2400" dirty="0"/>
              <a:t>Why discriminative </a:t>
            </a:r>
            <a:r>
              <a:rPr lang="en-US" altLang="en-US" sz="2400" dirty="0" smtClean="0"/>
              <a:t>substructures?</a:t>
            </a:r>
            <a:endParaRPr lang="fa-IR" altLang="en-US" sz="2400" dirty="0" smtClean="0"/>
          </a:p>
          <a:p>
            <a:pPr lvl="1">
              <a:spcBef>
                <a:spcPts val="300"/>
              </a:spcBef>
            </a:pPr>
            <a:r>
              <a:rPr lang="en-US" altLang="en-US" sz="2400" dirty="0" smtClean="0"/>
              <a:t>Reduce</a:t>
            </a:r>
            <a:r>
              <a:rPr lang="en-US" altLang="en-US" sz="2400" kern="0" dirty="0" smtClean="0"/>
              <a:t> </a:t>
            </a:r>
            <a:r>
              <a:rPr lang="en-US" altLang="en-US" sz="2400" kern="0" dirty="0"/>
              <a:t>the index size by an order of </a:t>
            </a:r>
            <a:r>
              <a:rPr lang="en-US" altLang="en-US" sz="2400" kern="0" dirty="0" smtClean="0"/>
              <a:t>magnitude</a:t>
            </a:r>
            <a:endParaRPr lang="en-US" altLang="en-US" sz="2400" kern="0" dirty="0"/>
          </a:p>
        </p:txBody>
      </p:sp>
      <p:grpSp>
        <p:nvGrpSpPr>
          <p:cNvPr id="15364" name="Group 16"/>
          <p:cNvGrpSpPr>
            <a:grpSpLocks/>
          </p:cNvGrpSpPr>
          <p:nvPr/>
        </p:nvGrpSpPr>
        <p:grpSpPr bwMode="auto">
          <a:xfrm>
            <a:off x="7262399" y="1778705"/>
            <a:ext cx="4069881" cy="2431366"/>
            <a:chOff x="685800" y="2128838"/>
            <a:chExt cx="3424238" cy="2216586"/>
          </a:xfrm>
        </p:grpSpPr>
        <p:sp>
          <p:nvSpPr>
            <p:cNvPr id="15379" name="Text Box 3"/>
            <p:cNvSpPr txBox="1">
              <a:spLocks noChangeArrowheads="1"/>
            </p:cNvSpPr>
            <p:nvPr/>
          </p:nvSpPr>
          <p:spPr bwMode="auto">
            <a:xfrm>
              <a:off x="3008250" y="3243290"/>
              <a:ext cx="900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cs typeface="Arial" charset="0"/>
                </a:rPr>
                <a:t>Graph (G)</a:t>
              </a:r>
            </a:p>
          </p:txBody>
        </p:sp>
        <p:sp>
          <p:nvSpPr>
            <p:cNvPr id="15380" name="Text Box 4"/>
            <p:cNvSpPr txBox="1">
              <a:spLocks noChangeArrowheads="1"/>
            </p:cNvSpPr>
            <p:nvPr/>
          </p:nvSpPr>
          <p:spPr bwMode="auto">
            <a:xfrm>
              <a:off x="1534088" y="3945314"/>
              <a:ext cx="11435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cs typeface="Arial" charset="0"/>
                </a:rPr>
                <a:t>Substructure</a:t>
              </a:r>
            </a:p>
          </p:txBody>
        </p:sp>
        <p:sp>
          <p:nvSpPr>
            <p:cNvPr id="15381" name="Text Box 5"/>
            <p:cNvSpPr txBox="1">
              <a:spLocks noChangeArrowheads="1"/>
            </p:cNvSpPr>
            <p:nvPr/>
          </p:nvSpPr>
          <p:spPr bwMode="auto">
            <a:xfrm>
              <a:off x="1138191" y="2199450"/>
              <a:ext cx="15288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cs typeface="Arial" charset="0"/>
                </a:rPr>
                <a:t>Query graph (Q)</a:t>
              </a:r>
            </a:p>
          </p:txBody>
        </p:sp>
        <p:grpSp>
          <p:nvGrpSpPr>
            <p:cNvPr id="15382" name="Group 6"/>
            <p:cNvGrpSpPr>
              <a:grpSpLocks/>
            </p:cNvGrpSpPr>
            <p:nvPr/>
          </p:nvGrpSpPr>
          <p:grpSpPr bwMode="auto">
            <a:xfrm>
              <a:off x="685800" y="2128838"/>
              <a:ext cx="3424238" cy="1681162"/>
              <a:chOff x="819" y="1262"/>
              <a:chExt cx="1700" cy="853"/>
            </a:xfrm>
          </p:grpSpPr>
          <p:sp>
            <p:nvSpPr>
              <p:cNvPr id="15383" name="Oval 7"/>
              <p:cNvSpPr>
                <a:spLocks noChangeArrowheads="1"/>
              </p:cNvSpPr>
              <p:nvPr/>
            </p:nvSpPr>
            <p:spPr bwMode="auto">
              <a:xfrm>
                <a:off x="955" y="1382"/>
                <a:ext cx="62" cy="58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84" name="Oval 8"/>
              <p:cNvSpPr>
                <a:spLocks noChangeArrowheads="1"/>
              </p:cNvSpPr>
              <p:nvPr/>
            </p:nvSpPr>
            <p:spPr bwMode="auto">
              <a:xfrm>
                <a:off x="1091" y="1657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85" name="Oval 9"/>
              <p:cNvSpPr>
                <a:spLocks noChangeArrowheads="1"/>
              </p:cNvSpPr>
              <p:nvPr/>
            </p:nvSpPr>
            <p:spPr bwMode="auto">
              <a:xfrm>
                <a:off x="820" y="1657"/>
                <a:ext cx="62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86" name="Oval 10"/>
              <p:cNvSpPr>
                <a:spLocks noChangeArrowheads="1"/>
              </p:cNvSpPr>
              <p:nvPr/>
            </p:nvSpPr>
            <p:spPr bwMode="auto">
              <a:xfrm>
                <a:off x="953" y="1544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87" name="Oval 11"/>
              <p:cNvSpPr>
                <a:spLocks noChangeArrowheads="1"/>
              </p:cNvSpPr>
              <p:nvPr/>
            </p:nvSpPr>
            <p:spPr bwMode="auto">
              <a:xfrm>
                <a:off x="819" y="1292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cxnSp>
            <p:nvCxnSpPr>
              <p:cNvPr id="15388" name="AutoShape 12"/>
              <p:cNvCxnSpPr>
                <a:cxnSpLocks noChangeShapeType="1"/>
                <a:stCxn id="15387" idx="5"/>
                <a:endCxn id="15383" idx="1"/>
              </p:cNvCxnSpPr>
              <p:nvPr/>
            </p:nvCxnSpPr>
            <p:spPr bwMode="auto">
              <a:xfrm>
                <a:off x="871" y="1340"/>
                <a:ext cx="93" cy="5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89" name="AutoShape 13"/>
              <p:cNvCxnSpPr>
                <a:cxnSpLocks noChangeShapeType="1"/>
                <a:stCxn id="15383" idx="4"/>
                <a:endCxn id="15386" idx="0"/>
              </p:cNvCxnSpPr>
              <p:nvPr/>
            </p:nvCxnSpPr>
            <p:spPr bwMode="auto">
              <a:xfrm flipH="1">
                <a:off x="984" y="1440"/>
                <a:ext cx="1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0" name="AutoShape 14"/>
              <p:cNvCxnSpPr>
                <a:cxnSpLocks noChangeShapeType="1"/>
                <a:stCxn id="15386" idx="3"/>
              </p:cNvCxnSpPr>
              <p:nvPr/>
            </p:nvCxnSpPr>
            <p:spPr bwMode="auto">
              <a:xfrm flipH="1">
                <a:off x="872" y="1593"/>
                <a:ext cx="90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1" name="AutoShape 15"/>
              <p:cNvCxnSpPr>
                <a:cxnSpLocks noChangeShapeType="1"/>
                <a:stCxn id="15386" idx="5"/>
                <a:endCxn id="15384" idx="1"/>
              </p:cNvCxnSpPr>
              <p:nvPr/>
            </p:nvCxnSpPr>
            <p:spPr bwMode="auto">
              <a:xfrm>
                <a:off x="1006" y="1592"/>
                <a:ext cx="94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392" name="Oval 16"/>
              <p:cNvSpPr>
                <a:spLocks noChangeArrowheads="1"/>
              </p:cNvSpPr>
              <p:nvPr/>
            </p:nvSpPr>
            <p:spPr bwMode="auto">
              <a:xfrm>
                <a:off x="2204" y="1487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93" name="Oval 17"/>
              <p:cNvSpPr>
                <a:spLocks noChangeArrowheads="1"/>
              </p:cNvSpPr>
              <p:nvPr/>
            </p:nvSpPr>
            <p:spPr bwMode="auto">
              <a:xfrm>
                <a:off x="2339" y="1743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94" name="Oval 18"/>
              <p:cNvSpPr>
                <a:spLocks noChangeArrowheads="1"/>
              </p:cNvSpPr>
              <p:nvPr/>
            </p:nvSpPr>
            <p:spPr bwMode="auto">
              <a:xfrm>
                <a:off x="2069" y="1737"/>
                <a:ext cx="61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95" name="Oval 19"/>
              <p:cNvSpPr>
                <a:spLocks noChangeArrowheads="1"/>
              </p:cNvSpPr>
              <p:nvPr/>
            </p:nvSpPr>
            <p:spPr bwMode="auto">
              <a:xfrm>
                <a:off x="2201" y="1648"/>
                <a:ext cx="62" cy="5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96" name="Oval 20"/>
              <p:cNvSpPr>
                <a:spLocks noChangeArrowheads="1"/>
              </p:cNvSpPr>
              <p:nvPr/>
            </p:nvSpPr>
            <p:spPr bwMode="auto">
              <a:xfrm>
                <a:off x="2067" y="1397"/>
                <a:ext cx="61" cy="5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397" name="Oval 21"/>
              <p:cNvSpPr>
                <a:spLocks noChangeArrowheads="1"/>
              </p:cNvSpPr>
              <p:nvPr/>
            </p:nvSpPr>
            <p:spPr bwMode="auto">
              <a:xfrm>
                <a:off x="2332" y="1394"/>
                <a:ext cx="61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cxnSp>
            <p:nvCxnSpPr>
              <p:cNvPr id="15398" name="AutoShape 22"/>
              <p:cNvCxnSpPr>
                <a:cxnSpLocks noChangeShapeType="1"/>
                <a:stCxn id="15396" idx="5"/>
                <a:endCxn id="15392" idx="1"/>
              </p:cNvCxnSpPr>
              <p:nvPr/>
            </p:nvCxnSpPr>
            <p:spPr bwMode="auto">
              <a:xfrm>
                <a:off x="2120" y="1444"/>
                <a:ext cx="93" cy="5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99" name="AutoShape 23"/>
              <p:cNvCxnSpPr>
                <a:cxnSpLocks noChangeShapeType="1"/>
                <a:stCxn id="15392" idx="7"/>
                <a:endCxn id="15397" idx="3"/>
              </p:cNvCxnSpPr>
              <p:nvPr/>
            </p:nvCxnSpPr>
            <p:spPr bwMode="auto">
              <a:xfrm flipV="1">
                <a:off x="2257" y="1442"/>
                <a:ext cx="84" cy="5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0" name="AutoShape 24"/>
              <p:cNvCxnSpPr>
                <a:cxnSpLocks noChangeShapeType="1"/>
                <a:stCxn id="15392" idx="4"/>
                <a:endCxn id="15395" idx="0"/>
              </p:cNvCxnSpPr>
              <p:nvPr/>
            </p:nvCxnSpPr>
            <p:spPr bwMode="auto">
              <a:xfrm flipH="1">
                <a:off x="2232" y="1544"/>
                <a:ext cx="2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1" name="AutoShape 25"/>
              <p:cNvCxnSpPr>
                <a:cxnSpLocks noChangeShapeType="1"/>
                <a:stCxn id="15395" idx="3"/>
                <a:endCxn id="15394" idx="7"/>
              </p:cNvCxnSpPr>
              <p:nvPr/>
            </p:nvCxnSpPr>
            <p:spPr bwMode="auto">
              <a:xfrm flipH="1">
                <a:off x="2120" y="1697"/>
                <a:ext cx="91" cy="48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2" name="AutoShape 26"/>
              <p:cNvCxnSpPr>
                <a:cxnSpLocks noChangeShapeType="1"/>
                <a:stCxn id="15395" idx="5"/>
                <a:endCxn id="15393" idx="1"/>
              </p:cNvCxnSpPr>
              <p:nvPr/>
            </p:nvCxnSpPr>
            <p:spPr bwMode="auto">
              <a:xfrm>
                <a:off x="2254" y="1697"/>
                <a:ext cx="94" cy="5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03" name="Oval 27"/>
              <p:cNvSpPr>
                <a:spLocks noChangeArrowheads="1"/>
              </p:cNvSpPr>
              <p:nvPr/>
            </p:nvSpPr>
            <p:spPr bwMode="auto">
              <a:xfrm>
                <a:off x="1942" y="1476"/>
                <a:ext cx="62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404" name="Oval 28"/>
              <p:cNvSpPr>
                <a:spLocks noChangeArrowheads="1"/>
              </p:cNvSpPr>
              <p:nvPr/>
            </p:nvSpPr>
            <p:spPr bwMode="auto">
              <a:xfrm>
                <a:off x="1937" y="1645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405" name="Oval 29"/>
              <p:cNvSpPr>
                <a:spLocks noChangeArrowheads="1"/>
              </p:cNvSpPr>
              <p:nvPr/>
            </p:nvSpPr>
            <p:spPr bwMode="auto">
              <a:xfrm>
                <a:off x="2458" y="1516"/>
                <a:ext cx="61" cy="57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cxnSp>
            <p:nvCxnSpPr>
              <p:cNvPr id="15406" name="AutoShape 30"/>
              <p:cNvCxnSpPr>
                <a:cxnSpLocks noChangeShapeType="1"/>
                <a:stCxn id="15403" idx="7"/>
                <a:endCxn id="15396" idx="3"/>
              </p:cNvCxnSpPr>
              <p:nvPr/>
            </p:nvCxnSpPr>
            <p:spPr bwMode="auto">
              <a:xfrm flipV="1">
                <a:off x="1995" y="1444"/>
                <a:ext cx="81" cy="4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7" name="AutoShape 31"/>
              <p:cNvCxnSpPr>
                <a:cxnSpLocks noChangeShapeType="1"/>
                <a:stCxn id="15404" idx="5"/>
                <a:endCxn id="15394" idx="1"/>
              </p:cNvCxnSpPr>
              <p:nvPr/>
            </p:nvCxnSpPr>
            <p:spPr bwMode="auto">
              <a:xfrm>
                <a:off x="1990" y="1694"/>
                <a:ext cx="88" cy="51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8" name="AutoShape 32"/>
              <p:cNvCxnSpPr>
                <a:cxnSpLocks noChangeShapeType="1"/>
                <a:stCxn id="15403" idx="4"/>
                <a:endCxn id="15404" idx="0"/>
              </p:cNvCxnSpPr>
              <p:nvPr/>
            </p:nvCxnSpPr>
            <p:spPr bwMode="auto">
              <a:xfrm flipH="1">
                <a:off x="1968" y="1533"/>
                <a:ext cx="4" cy="11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09" name="AutoShape 33"/>
              <p:cNvCxnSpPr>
                <a:cxnSpLocks noChangeShapeType="1"/>
                <a:stCxn id="15397" idx="5"/>
                <a:endCxn id="15405" idx="1"/>
              </p:cNvCxnSpPr>
              <p:nvPr/>
            </p:nvCxnSpPr>
            <p:spPr bwMode="auto">
              <a:xfrm>
                <a:off x="2384" y="1442"/>
                <a:ext cx="83" cy="8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10" name="Oval 34"/>
              <p:cNvSpPr>
                <a:spLocks noChangeArrowheads="1"/>
              </p:cNvSpPr>
              <p:nvPr/>
            </p:nvSpPr>
            <p:spPr bwMode="auto">
              <a:xfrm>
                <a:off x="1526" y="1785"/>
                <a:ext cx="61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411" name="Oval 35"/>
              <p:cNvSpPr>
                <a:spLocks noChangeArrowheads="1"/>
              </p:cNvSpPr>
              <p:nvPr/>
            </p:nvSpPr>
            <p:spPr bwMode="auto">
              <a:xfrm>
                <a:off x="1661" y="2059"/>
                <a:ext cx="62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412" name="Oval 36"/>
              <p:cNvSpPr>
                <a:spLocks noChangeArrowheads="1"/>
              </p:cNvSpPr>
              <p:nvPr/>
            </p:nvSpPr>
            <p:spPr bwMode="auto">
              <a:xfrm>
                <a:off x="1391" y="2059"/>
                <a:ext cx="61" cy="56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sp>
            <p:nvSpPr>
              <p:cNvPr id="15413" name="Oval 37"/>
              <p:cNvSpPr>
                <a:spLocks noChangeArrowheads="1"/>
              </p:cNvSpPr>
              <p:nvPr/>
            </p:nvSpPr>
            <p:spPr bwMode="auto">
              <a:xfrm>
                <a:off x="1524" y="1945"/>
                <a:ext cx="61" cy="57"/>
              </a:xfrm>
              <a:prstGeom prst="ellipse">
                <a:avLst/>
              </a:prstGeom>
              <a:solidFill>
                <a:srgbClr val="339966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cxnSp>
            <p:nvCxnSpPr>
              <p:cNvPr id="15414" name="AutoShape 38"/>
              <p:cNvCxnSpPr>
                <a:cxnSpLocks noChangeShapeType="1"/>
                <a:stCxn id="15410" idx="4"/>
                <a:endCxn id="15413" idx="0"/>
              </p:cNvCxnSpPr>
              <p:nvPr/>
            </p:nvCxnSpPr>
            <p:spPr bwMode="auto">
              <a:xfrm flipH="1">
                <a:off x="1554" y="1841"/>
                <a:ext cx="3" cy="10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15" name="AutoShape 39"/>
              <p:cNvCxnSpPr>
                <a:cxnSpLocks noChangeShapeType="1"/>
                <a:stCxn id="15413" idx="3"/>
              </p:cNvCxnSpPr>
              <p:nvPr/>
            </p:nvCxnSpPr>
            <p:spPr bwMode="auto">
              <a:xfrm flipH="1">
                <a:off x="1445" y="1994"/>
                <a:ext cx="88" cy="73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16" name="AutoShape 40"/>
              <p:cNvCxnSpPr>
                <a:cxnSpLocks noChangeShapeType="1"/>
                <a:stCxn id="15413" idx="5"/>
                <a:endCxn id="15411" idx="1"/>
              </p:cNvCxnSpPr>
              <p:nvPr/>
            </p:nvCxnSpPr>
            <p:spPr bwMode="auto">
              <a:xfrm>
                <a:off x="1576" y="1994"/>
                <a:ext cx="94" cy="7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417" name="Line 41"/>
              <p:cNvSpPr>
                <a:spLocks noChangeShapeType="1"/>
              </p:cNvSpPr>
              <p:nvPr/>
            </p:nvSpPr>
            <p:spPr bwMode="auto">
              <a:xfrm>
                <a:off x="1211" y="1815"/>
                <a:ext cx="122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8" name="Line 42"/>
              <p:cNvSpPr>
                <a:spLocks noChangeShapeType="1"/>
              </p:cNvSpPr>
              <p:nvPr/>
            </p:nvSpPr>
            <p:spPr bwMode="auto">
              <a:xfrm flipV="1">
                <a:off x="1771" y="1820"/>
                <a:ext cx="153" cy="8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9" name="Oval 43"/>
              <p:cNvSpPr>
                <a:spLocks noChangeArrowheads="1"/>
              </p:cNvSpPr>
              <p:nvPr/>
            </p:nvSpPr>
            <p:spPr bwMode="auto">
              <a:xfrm>
                <a:off x="2216" y="1262"/>
                <a:ext cx="62" cy="5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000">
                  <a:cs typeface="Arial" charset="0"/>
                </a:endParaRPr>
              </a:p>
            </p:txBody>
          </p:sp>
          <p:cxnSp>
            <p:nvCxnSpPr>
              <p:cNvPr id="15420" name="AutoShape 44"/>
              <p:cNvCxnSpPr>
                <a:cxnSpLocks noChangeShapeType="1"/>
                <a:stCxn id="15419" idx="5"/>
                <a:endCxn id="15397" idx="1"/>
              </p:cNvCxnSpPr>
              <p:nvPr/>
            </p:nvCxnSpPr>
            <p:spPr bwMode="auto">
              <a:xfrm>
                <a:off x="2268" y="1310"/>
                <a:ext cx="73" cy="9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6796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6254259" y="5266649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8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PMingLiU" pitchFamily="18" charset="-120"/>
              </a:rPr>
              <a:t>Pattern Mining Application I: Software </a:t>
            </a:r>
            <a:r>
              <a:rPr lang="en-US" altLang="en-US" dirty="0"/>
              <a:t>Bug Detection</a:t>
            </a:r>
            <a:endParaRPr lang="en-US" altLang="en-US" dirty="0">
              <a:sym typeface="Candara" pitchFamily="34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531223" y="1182187"/>
            <a:ext cx="10685416" cy="52006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zh-TW" sz="2400" b="1" dirty="0">
                <a:ea typeface="PMingLiU" pitchFamily="18" charset="-120"/>
              </a:rPr>
              <a:t>Mining rules from source code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ea typeface="PMingLiU" pitchFamily="18" charset="-120"/>
              </a:rPr>
              <a:t>Bugs as deviant behavior (e.g., by statistical analysis)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ea typeface="PMingLiU" pitchFamily="18" charset="-120"/>
              </a:rPr>
              <a:t>Mining programming rules (e.g., by frequent </a:t>
            </a:r>
            <a:r>
              <a:rPr lang="en-US" altLang="zh-TW" sz="2400" dirty="0" err="1">
                <a:ea typeface="PMingLiU" pitchFamily="18" charset="-120"/>
              </a:rPr>
              <a:t>itemset</a:t>
            </a:r>
            <a:r>
              <a:rPr lang="en-US" altLang="zh-TW" sz="2400" dirty="0">
                <a:ea typeface="PMingLiU" pitchFamily="18" charset="-120"/>
              </a:rPr>
              <a:t> mining)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ea typeface="PMingLiU" pitchFamily="18" charset="-120"/>
              </a:rPr>
              <a:t>Mining function precedence protocols (e.g., by frequent subsequence mining)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ea typeface="PMingLiU" pitchFamily="18" charset="-120"/>
              </a:rPr>
              <a:t>Revealing neglected conditions (e.g., by frequent </a:t>
            </a:r>
            <a:r>
              <a:rPr lang="en-US" altLang="zh-TW" sz="2400" dirty="0" err="1">
                <a:ea typeface="PMingLiU" pitchFamily="18" charset="-120"/>
              </a:rPr>
              <a:t>itemset</a:t>
            </a:r>
            <a:r>
              <a:rPr lang="en-US" altLang="zh-TW" sz="2400" dirty="0">
                <a:ea typeface="PMingLiU" pitchFamily="18" charset="-120"/>
              </a:rPr>
              <a:t>/subgraph mining)</a:t>
            </a:r>
            <a:endParaRPr lang="en-US" altLang="zh-TW" sz="2400" b="1" dirty="0">
              <a:ea typeface="PMingLiU" pitchFamily="18" charset="-120"/>
            </a:endParaRPr>
          </a:p>
          <a:p>
            <a:pPr>
              <a:spcAft>
                <a:spcPts val="300"/>
              </a:spcAft>
            </a:pPr>
            <a:r>
              <a:rPr lang="en-US" altLang="zh-TW" sz="2400" b="1" dirty="0">
                <a:ea typeface="PMingLiU" pitchFamily="18" charset="-120"/>
              </a:rPr>
              <a:t>Mining rules from revision histories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ea typeface="PMingLiU" pitchFamily="18" charset="-120"/>
              </a:rPr>
              <a:t>By frequent </a:t>
            </a:r>
            <a:r>
              <a:rPr lang="en-US" altLang="zh-TW" sz="2400" dirty="0" err="1">
                <a:ea typeface="PMingLiU" pitchFamily="18" charset="-120"/>
              </a:rPr>
              <a:t>itemset</a:t>
            </a:r>
            <a:r>
              <a:rPr lang="en-US" altLang="zh-TW" sz="2400" dirty="0">
                <a:ea typeface="PMingLiU" pitchFamily="18" charset="-120"/>
              </a:rPr>
              <a:t> mining</a:t>
            </a:r>
          </a:p>
          <a:p>
            <a:pPr>
              <a:spcAft>
                <a:spcPts val="300"/>
              </a:spcAft>
            </a:pPr>
            <a:r>
              <a:rPr lang="en-US" altLang="zh-TW" sz="2400" b="1" dirty="0">
                <a:ea typeface="PMingLiU" pitchFamily="18" charset="-120"/>
              </a:rPr>
              <a:t>Mining copy-paste patterns from source code</a:t>
            </a:r>
          </a:p>
          <a:p>
            <a:pPr lvl="1">
              <a:spcAft>
                <a:spcPts val="300"/>
              </a:spcAft>
            </a:pPr>
            <a:r>
              <a:rPr lang="en-US" altLang="zh-TW" sz="2400" dirty="0">
                <a:solidFill>
                  <a:srgbClr val="FF0000"/>
                </a:solidFill>
                <a:ea typeface="PMingLiU" pitchFamily="18" charset="-120"/>
              </a:rPr>
              <a:t>Find copy-paste bugs (e.g., CP-Miner [Li et al., OSDI’04])  (to be discussed here)</a:t>
            </a:r>
          </a:p>
          <a:p>
            <a:pPr lvl="2">
              <a:spcAft>
                <a:spcPts val="300"/>
              </a:spcAft>
            </a:pPr>
            <a:r>
              <a:rPr lang="en-US" altLang="zh-TW" sz="2400" dirty="0">
                <a:solidFill>
                  <a:srgbClr val="FF0000"/>
                </a:solidFill>
                <a:ea typeface="PMingLiU" pitchFamily="18" charset="-120"/>
              </a:rPr>
              <a:t>Reference: </a:t>
            </a:r>
            <a:r>
              <a:rPr lang="en-US" altLang="en-US" sz="2400" dirty="0"/>
              <a:t>Z. Li, S. Lu, S. </a:t>
            </a:r>
            <a:r>
              <a:rPr lang="en-US" altLang="en-US" sz="2400" dirty="0" err="1"/>
              <a:t>Myagmar</a:t>
            </a:r>
            <a:r>
              <a:rPr lang="en-US" altLang="en-US" sz="2400" dirty="0"/>
              <a:t>, Y. Zhou, “</a:t>
            </a:r>
            <a:r>
              <a:rPr lang="en-US" sz="2400" dirty="0">
                <a:hlinkClick r:id="rId2"/>
              </a:rPr>
              <a:t>CP-Miner</a:t>
            </a:r>
            <a:r>
              <a:rPr lang="en-US" altLang="en-US" sz="2400" dirty="0"/>
              <a:t>: A Tool for Finding Copy-paste and Related Bugs in Operating System Code”, OSDI’04</a:t>
            </a:r>
          </a:p>
        </p:txBody>
      </p:sp>
    </p:spTree>
    <p:extLst>
      <p:ext uri="{BB962C8B-B14F-4D97-AF65-F5344CB8AC3E}">
        <p14:creationId xmlns:p14="http://schemas.microsoft.com/office/powerpoint/2010/main" val="173100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Application Example: Mining Copy-and-Paste Bugs</a:t>
            </a:r>
            <a:endParaRPr lang="en-US" altLang="en-US" dirty="0">
              <a:sym typeface="Candara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766" y="1284516"/>
            <a:ext cx="5791200" cy="5199063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Copy-pasting is common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12% in Linux file system 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19% in X Window system 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Copy-pasted code is error-prone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Mine 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forget-to-change”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bugs by sequential pattern mining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Build a sequence database from source code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Mining sequential patterns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Finding mismatched identifier names &amp; bugs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96307" y="1195789"/>
            <a:ext cx="5181600" cy="3140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void __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init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prom_meminit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(void)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{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……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for 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=0;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&lt;n;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++) {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total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adr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= list[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addr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total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].bytes = list[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].size;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total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].more = &amp;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total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[i+1];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}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……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322434" y="4343400"/>
            <a:ext cx="5181600" cy="1784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for 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=0;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&lt;n;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++) {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taken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adr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= list[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addr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taken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].bytes = list[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].size;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   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taken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].more = &amp;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total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[i+1];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charset="0"/>
              </a:rPr>
              <a:t>    }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961061" y="6135163"/>
            <a:ext cx="3852091" cy="70802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(Simplified example from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linux-2.6.6/arch/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sparc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/prom/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memory.c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)</a:t>
            </a:r>
            <a:endParaRPr kumimoji="0" lang="en-US" altLang="zh-CN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SimSun" pitchFamily="2" charset="-122"/>
              <a:cs typeface="Arial" pitchFamily="34" charset="0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9953898" y="3946525"/>
            <a:ext cx="1942012" cy="947692"/>
          </a:xfrm>
          <a:prstGeom prst="wedgeRoundRectCallout">
            <a:avLst>
              <a:gd name="adj1" fmla="val -74057"/>
              <a:gd name="adj2" fmla="val 103495"/>
              <a:gd name="adj3" fmla="val 16667"/>
            </a:avLst>
          </a:prstGeom>
          <a:solidFill>
            <a:srgbClr val="F6E6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Code copy-and- pasted but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forget to change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 “id”!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083678" y="6298938"/>
            <a:ext cx="3981121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329247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rPr>
              <a:t>Courtesy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rPr>
              <a:t>Yuanyuan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rPr>
              <a:t>Zhou@UCSD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3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Building Sequence Database from Source Code</a:t>
            </a:r>
            <a:endParaRPr lang="en-US" altLang="en-US" dirty="0">
              <a:sym typeface="Candara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22507" y="1212301"/>
            <a:ext cx="5843459" cy="3352800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Statement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  <a:sym typeface="Wingdings" pitchFamily="2" charset="2"/>
              </a:rPr>
              <a:t>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number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Tokenize each component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Different operators, constants, key words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  <a:sym typeface="Wingdings" pitchFamily="2" charset="2"/>
              </a:rPr>
              <a:t> different tokens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Same type of identifiers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  <a:sym typeface="Wingdings" pitchFamily="2" charset="2"/>
              </a:rPr>
              <a:t>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same token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Program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  <a:sym typeface="Wingdings" pitchFamily="2" charset="2"/>
              </a:rPr>
              <a:t> A long sequence</a:t>
            </a:r>
          </a:p>
          <a:p>
            <a:pPr marL="573088" marR="0" lvl="1" indent="-37306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</a:rPr>
              <a:t>Cut the long sequence by blocks</a:t>
            </a:r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3077634" y="4373682"/>
            <a:ext cx="2205567" cy="1865313"/>
            <a:chOff x="936146" y="4707223"/>
            <a:chExt cx="1654654" cy="18650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36146" y="4707223"/>
              <a:ext cx="1546048" cy="46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old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=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3;</a:t>
              </a:r>
            </a:p>
          </p:txBody>
        </p:sp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949544" y="4777374"/>
              <a:ext cx="1641256" cy="1794935"/>
              <a:chOff x="921068" y="4777374"/>
              <a:chExt cx="1641256" cy="1794935"/>
            </a:xfrm>
          </p:grpSpPr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1034394" y="5526313"/>
                <a:ext cx="114887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5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61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20</a:t>
                </a:r>
              </a:p>
            </p:txBody>
          </p:sp>
          <p:grpSp>
            <p:nvGrpSpPr>
              <p:cNvPr id="10" name="Group 5"/>
              <p:cNvGrpSpPr>
                <a:grpSpLocks/>
              </p:cNvGrpSpPr>
              <p:nvPr/>
            </p:nvGrpSpPr>
            <p:grpSpPr bwMode="auto">
              <a:xfrm>
                <a:off x="921068" y="4777374"/>
                <a:ext cx="434826" cy="835981"/>
                <a:chOff x="1806" y="2464"/>
                <a:chExt cx="432" cy="728"/>
              </a:xfrm>
            </p:grpSpPr>
            <p:sp>
              <p:nvSpPr>
                <p:cNvPr id="16" name="Oval 6"/>
                <p:cNvSpPr>
                  <a:spLocks noChangeArrowheads="1"/>
                </p:cNvSpPr>
                <p:nvPr/>
              </p:nvSpPr>
              <p:spPr bwMode="auto">
                <a:xfrm>
                  <a:off x="1806" y="2464"/>
                  <a:ext cx="432" cy="336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 eaLnBrk="0" hangingPunct="0">
                    <a:spcBef>
                      <a:spcPts val="6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 eaLnBrk="0" hangingPunct="0">
                    <a:spcBef>
                      <a:spcPts val="6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 eaLnBrk="0" hangingPunct="0">
                    <a:spcBef>
                      <a:spcPts val="6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 eaLnBrk="0" hangingPunct="0">
                    <a:spcBef>
                      <a:spcPts val="6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marL="0" marR="0" lvl="0" indent="0" algn="l" defTabSz="457189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endParaRPr>
                </a:p>
              </p:txBody>
            </p:sp>
            <p:sp>
              <p:nvSpPr>
                <p:cNvPr id="17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2034" y="2808"/>
                  <a:ext cx="0" cy="38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18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034394" y="5530672"/>
                <a:ext cx="914400" cy="440957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1422323" y="5950960"/>
                <a:ext cx="0" cy="306602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 Box 10"/>
              <p:cNvSpPr txBox="1">
                <a:spLocks noChangeArrowheads="1"/>
              </p:cNvSpPr>
              <p:nvPr/>
            </p:nvSpPr>
            <p:spPr bwMode="auto">
              <a:xfrm>
                <a:off x="1306159" y="5144834"/>
                <a:ext cx="1256165" cy="461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Tokenize</a:t>
                </a:r>
              </a:p>
            </p:txBody>
          </p:sp>
          <p:sp>
            <p:nvSpPr>
              <p:cNvPr id="14" name="Text Box 11"/>
              <p:cNvSpPr txBox="1">
                <a:spLocks noChangeArrowheads="1"/>
              </p:cNvSpPr>
              <p:nvPr/>
            </p:nvSpPr>
            <p:spPr bwMode="auto">
              <a:xfrm>
                <a:off x="1524000" y="5940623"/>
                <a:ext cx="745729" cy="461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Hash</a:t>
                </a:r>
              </a:p>
            </p:txBody>
          </p:sp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1172832" y="6172199"/>
                <a:ext cx="57976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SimSun" pitchFamily="2" charset="-122"/>
                    <a:cs typeface="Arial" pitchFamily="34" charset="0"/>
                  </a:rPr>
                  <a:t>16</a:t>
                </a:r>
              </a:p>
            </p:txBody>
          </p:sp>
        </p:grpSp>
      </p:grpSp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4542368" y="4405475"/>
            <a:ext cx="2061633" cy="1820332"/>
            <a:chOff x="2841145" y="4814117"/>
            <a:chExt cx="1546049" cy="1819548"/>
          </a:xfrm>
        </p:grpSpPr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2841145" y="4814117"/>
              <a:ext cx="1546049" cy="461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new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=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3;</a:t>
              </a:r>
            </a:p>
          </p:txBody>
        </p:sp>
        <p:sp>
          <p:nvSpPr>
            <p:cNvPr id="20" name="Text Box 15"/>
            <p:cNvSpPr txBox="1">
              <a:spLocks noChangeArrowheads="1"/>
            </p:cNvSpPr>
            <p:nvPr/>
          </p:nvSpPr>
          <p:spPr bwMode="auto">
            <a:xfrm>
              <a:off x="2986087" y="5545423"/>
              <a:ext cx="1401107" cy="461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5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61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20</a:t>
              </a:r>
            </a:p>
          </p:txBody>
        </p:sp>
        <p:grpSp>
          <p:nvGrpSpPr>
            <p:cNvPr id="21" name="Group 16"/>
            <p:cNvGrpSpPr>
              <a:grpSpLocks/>
            </p:cNvGrpSpPr>
            <p:nvPr/>
          </p:nvGrpSpPr>
          <p:grpSpPr bwMode="auto">
            <a:xfrm>
              <a:off x="2902947" y="4841676"/>
              <a:ext cx="434826" cy="826794"/>
              <a:chOff x="1872" y="2496"/>
              <a:chExt cx="432" cy="720"/>
            </a:xfrm>
          </p:grpSpPr>
          <p:sp>
            <p:nvSpPr>
              <p:cNvPr id="25" name="Oval 17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432" cy="336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 flipH="1">
                <a:off x="2112" y="2832"/>
                <a:ext cx="0" cy="38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2986087" y="5530672"/>
              <a:ext cx="984801" cy="440957"/>
            </a:xfrm>
            <a:prstGeom prst="ellips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3478487" y="5961294"/>
              <a:ext cx="0" cy="2962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3230232" y="6172199"/>
              <a:ext cx="579768" cy="461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16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95226" y="4781732"/>
            <a:ext cx="238240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Map a statement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  <a:sym typeface="Wingdings" pitchFamily="2" charset="2"/>
              </a:rPr>
              <a:t>to a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+mn-cs"/>
              </a:rPr>
              <a:t> number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685259" y="4928903"/>
            <a:ext cx="2127815" cy="1754187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Final sequence DB: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(65)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(16, 16, 71)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…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(65)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rPr>
              <a:t>(16, 16, 71)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99200" y="1072957"/>
            <a:ext cx="5532853" cy="3823427"/>
            <a:chOff x="6299200" y="1072957"/>
            <a:chExt cx="5532853" cy="3823427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7666453" y="1480084"/>
              <a:ext cx="4165600" cy="341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for (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=0;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&lt;n;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++) {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total[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adr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= list[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addr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total[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].bytes = list[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].size;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total[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].more = &amp;total[i+1];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}</a:t>
              </a:r>
              <a:b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……</a:t>
              </a:r>
              <a:b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/>
              </a:r>
              <a:b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for (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=0;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&lt;n;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++) {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taken[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adr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= list[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addr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taken[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].bytes = list[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].size;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   taken[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i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].more = &amp;total[i+1];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}</a:t>
              </a: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6807200" y="1487295"/>
              <a:ext cx="1117600" cy="3140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65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16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16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71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/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…</a:t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/>
              </a:r>
              <a:b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</a:b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65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16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16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71</a:t>
              </a:r>
            </a:p>
          </p:txBody>
        </p:sp>
        <p:grpSp>
          <p:nvGrpSpPr>
            <p:cNvPr id="33" name="Group 7"/>
            <p:cNvGrpSpPr>
              <a:grpSpLocks/>
            </p:cNvGrpSpPr>
            <p:nvPr/>
          </p:nvGrpSpPr>
          <p:grpSpPr bwMode="auto">
            <a:xfrm>
              <a:off x="7620000" y="1492057"/>
              <a:ext cx="3962400" cy="3113088"/>
              <a:chOff x="3600" y="1001"/>
              <a:chExt cx="1872" cy="1961"/>
            </a:xfrm>
          </p:grpSpPr>
          <p:sp>
            <p:nvSpPr>
              <p:cNvPr id="46" name="Rectangle 8"/>
              <p:cNvSpPr>
                <a:spLocks noChangeArrowheads="1"/>
              </p:cNvSpPr>
              <p:nvPr/>
            </p:nvSpPr>
            <p:spPr bwMode="auto">
              <a:xfrm>
                <a:off x="3600" y="1001"/>
                <a:ext cx="1872" cy="19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7" name="Rectangle 9"/>
              <p:cNvSpPr>
                <a:spLocks noChangeArrowheads="1"/>
              </p:cNvSpPr>
              <p:nvPr/>
            </p:nvSpPr>
            <p:spPr bwMode="auto">
              <a:xfrm>
                <a:off x="3744" y="1193"/>
                <a:ext cx="1728" cy="55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8" name="Rectangle 10"/>
              <p:cNvSpPr>
                <a:spLocks noChangeArrowheads="1"/>
              </p:cNvSpPr>
              <p:nvPr/>
            </p:nvSpPr>
            <p:spPr bwMode="auto">
              <a:xfrm>
                <a:off x="3600" y="2218"/>
                <a:ext cx="1872" cy="19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9" name="Rectangle 11"/>
              <p:cNvSpPr>
                <a:spLocks noChangeArrowheads="1"/>
              </p:cNvSpPr>
              <p:nvPr/>
            </p:nvSpPr>
            <p:spPr bwMode="auto">
              <a:xfrm>
                <a:off x="3696" y="2410"/>
                <a:ext cx="1776" cy="55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</p:grpSp>
        <p:grpSp>
          <p:nvGrpSpPr>
            <p:cNvPr id="34" name="Group 12"/>
            <p:cNvGrpSpPr>
              <a:grpSpLocks/>
            </p:cNvGrpSpPr>
            <p:nvPr/>
          </p:nvGrpSpPr>
          <p:grpSpPr bwMode="auto">
            <a:xfrm>
              <a:off x="6705600" y="1487295"/>
              <a:ext cx="812800" cy="3124200"/>
              <a:chOff x="3168" y="1008"/>
              <a:chExt cx="384" cy="1968"/>
            </a:xfrm>
          </p:grpSpPr>
          <p:sp>
            <p:nvSpPr>
              <p:cNvPr id="42" name="Rectangle 13"/>
              <p:cNvSpPr>
                <a:spLocks noChangeArrowheads="1"/>
              </p:cNvSpPr>
              <p:nvPr/>
            </p:nvSpPr>
            <p:spPr bwMode="auto">
              <a:xfrm>
                <a:off x="3168" y="1008"/>
                <a:ext cx="384" cy="19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3" name="Rectangle 14"/>
              <p:cNvSpPr>
                <a:spLocks noChangeArrowheads="1"/>
              </p:cNvSpPr>
              <p:nvPr/>
            </p:nvSpPr>
            <p:spPr bwMode="auto">
              <a:xfrm>
                <a:off x="3168" y="1200"/>
                <a:ext cx="384" cy="55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4" name="Rectangle 15"/>
              <p:cNvSpPr>
                <a:spLocks noChangeArrowheads="1"/>
              </p:cNvSpPr>
              <p:nvPr/>
            </p:nvSpPr>
            <p:spPr bwMode="auto">
              <a:xfrm>
                <a:off x="3168" y="2232"/>
                <a:ext cx="384" cy="19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5" name="Rectangle 16"/>
              <p:cNvSpPr>
                <a:spLocks noChangeArrowheads="1"/>
              </p:cNvSpPr>
              <p:nvPr/>
            </p:nvSpPr>
            <p:spPr bwMode="auto">
              <a:xfrm>
                <a:off x="3168" y="2424"/>
                <a:ext cx="384" cy="552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6705600" y="1492057"/>
              <a:ext cx="812800" cy="3124200"/>
            </a:xfrm>
            <a:prstGeom prst="rect">
              <a:avLst/>
            </a:prstGeom>
            <a:noFill/>
            <a:ln w="28575">
              <a:solidFill>
                <a:srgbClr val="3333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SimSun" pitchFamily="2" charset="-122"/>
                <a:cs typeface="Arial" pitchFamily="34" charset="0"/>
              </a:endParaRPr>
            </a:p>
          </p:txBody>
        </p:sp>
        <p:grpSp>
          <p:nvGrpSpPr>
            <p:cNvPr id="36" name="Group 18"/>
            <p:cNvGrpSpPr>
              <a:grpSpLocks/>
            </p:cNvGrpSpPr>
            <p:nvPr/>
          </p:nvGrpSpPr>
          <p:grpSpPr bwMode="auto">
            <a:xfrm>
              <a:off x="6705600" y="1492057"/>
              <a:ext cx="812800" cy="3352800"/>
              <a:chOff x="2592" y="1008"/>
              <a:chExt cx="384" cy="2112"/>
            </a:xfrm>
          </p:grpSpPr>
          <p:sp>
            <p:nvSpPr>
              <p:cNvPr id="38" name="Rectangle 19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384" cy="52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39" name="Rectangle 20"/>
              <p:cNvSpPr>
                <a:spLocks noChangeArrowheads="1"/>
              </p:cNvSpPr>
              <p:nvPr/>
            </p:nvSpPr>
            <p:spPr bwMode="auto">
              <a:xfrm>
                <a:off x="2592" y="1536"/>
                <a:ext cx="384" cy="52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0" name="Rectangle 21"/>
              <p:cNvSpPr>
                <a:spLocks noChangeArrowheads="1"/>
              </p:cNvSpPr>
              <p:nvPr/>
            </p:nvSpPr>
            <p:spPr bwMode="auto">
              <a:xfrm>
                <a:off x="2592" y="2064"/>
                <a:ext cx="384" cy="52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  <p:sp>
            <p:nvSpPr>
              <p:cNvPr id="41" name="Rectangle 22"/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384" cy="528"/>
              </a:xfrm>
              <a:prstGeom prst="rect">
                <a:avLst/>
              </a:prstGeom>
              <a:noFill/>
              <a:ln w="28575">
                <a:solidFill>
                  <a:srgbClr val="3333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ts val="6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spcBef>
                    <a:spcPts val="6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ts val="6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ts val="6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ts val="6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ts val="6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marR="0" lvl="0" indent="0" algn="l" defTabSz="457189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endParaRPr>
              </a:p>
            </p:txBody>
          </p:sp>
        </p:grpSp>
        <p:sp>
          <p:nvSpPr>
            <p:cNvPr id="37" name="Text Box 23"/>
            <p:cNvSpPr txBox="1">
              <a:spLocks noChangeArrowheads="1"/>
            </p:cNvSpPr>
            <p:nvPr/>
          </p:nvSpPr>
          <p:spPr bwMode="auto">
            <a:xfrm>
              <a:off x="6299200" y="1072957"/>
              <a:ext cx="19304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SimSun" pitchFamily="2" charset="-122"/>
                  <a:cs typeface="Arial" pitchFamily="34" charset="0"/>
                </a:rPr>
                <a:t>Hash values</a:t>
              </a:r>
            </a:p>
          </p:txBody>
        </p:sp>
      </p:grpSp>
      <p:sp>
        <p:nvSpPr>
          <p:cNvPr id="51" name="Text Box 14"/>
          <p:cNvSpPr txBox="1">
            <a:spLocks noChangeArrowheads="1"/>
          </p:cNvSpPr>
          <p:nvPr/>
        </p:nvSpPr>
        <p:spPr bwMode="auto">
          <a:xfrm>
            <a:off x="795262" y="6439589"/>
            <a:ext cx="3497606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329247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Courtesy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Yuanyuan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Zhou@UCSD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SimSun" pitchFamily="2" charset="-122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5303" y="1026968"/>
            <a:ext cx="14410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+mn-cs"/>
                <a:sym typeface="Wingdings" pitchFamily="2" charset="2"/>
              </a:rPr>
              <a:t>(mapped to)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23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152400"/>
            <a:ext cx="11074400" cy="762000"/>
          </a:xfrm>
        </p:spPr>
        <p:txBody>
          <a:bodyPr/>
          <a:lstStyle/>
          <a:p>
            <a:pPr eaLnBrk="1" hangingPunct="1"/>
            <a:r>
              <a:rPr lang="en-US" altLang="en-US"/>
              <a:t>Mining Quantitative Associations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308540"/>
            <a:ext cx="9021489" cy="554946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/>
              <a:t>Mining associations with numerical attributes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/>
              <a:t>E.g.:   Numerical attributes: </a:t>
            </a:r>
            <a:r>
              <a:rPr lang="en-US" altLang="en-US" sz="2400" dirty="0">
                <a:solidFill>
                  <a:srgbClr val="FF0000"/>
                </a:solidFill>
              </a:rPr>
              <a:t>age</a:t>
            </a:r>
            <a:r>
              <a:rPr lang="en-US" altLang="en-US" sz="2400" dirty="0">
                <a:solidFill>
                  <a:schemeClr val="folHlink"/>
                </a:solidFill>
              </a:rPr>
              <a:t>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FF0000"/>
                </a:solidFill>
              </a:rPr>
              <a:t>salary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/>
              <a:t>Methods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kern="0" dirty="0"/>
              <a:t>Static discretization </a:t>
            </a:r>
            <a:r>
              <a:rPr lang="en-US" altLang="en-US" sz="2400" kern="0" dirty="0"/>
              <a:t>based on predefined concept hierarchies </a:t>
            </a:r>
          </a:p>
          <a:p>
            <a:pPr lvl="2">
              <a:spcAft>
                <a:spcPts val="300"/>
              </a:spcAft>
              <a:defRPr/>
            </a:pPr>
            <a:r>
              <a:rPr lang="en-US" altLang="en-US" sz="2400" kern="0" dirty="0"/>
              <a:t>Discretization on each dimension with hierarchy</a:t>
            </a:r>
          </a:p>
          <a:p>
            <a:pPr lvl="3">
              <a:spcAft>
                <a:spcPts val="300"/>
              </a:spcAft>
              <a:defRPr/>
            </a:pPr>
            <a:r>
              <a:rPr lang="en-US" altLang="en-US" sz="2400" kern="0" dirty="0"/>
              <a:t>age: {0-10, 10-20, …, 90-100} → {young, mid-aged, old}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kern="0" dirty="0"/>
              <a:t>Dynamic discretization </a:t>
            </a:r>
            <a:r>
              <a:rPr lang="en-US" altLang="en-US" sz="2400" kern="0" dirty="0"/>
              <a:t>based on data distribution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kern="0" dirty="0"/>
              <a:t>Clustering</a:t>
            </a:r>
            <a:r>
              <a:rPr lang="en-US" altLang="en-US" sz="2400" kern="0" dirty="0"/>
              <a:t>: Distance-based association </a:t>
            </a:r>
          </a:p>
          <a:p>
            <a:pPr lvl="2">
              <a:spcAft>
                <a:spcPts val="300"/>
              </a:spcAft>
              <a:defRPr/>
            </a:pPr>
            <a:r>
              <a:rPr lang="en-US" altLang="en-US" sz="2400" kern="0" dirty="0"/>
              <a:t>First one-dimensional clustering, then association</a:t>
            </a:r>
          </a:p>
          <a:p>
            <a:pPr lvl="1">
              <a:spcAft>
                <a:spcPts val="300"/>
              </a:spcAft>
              <a:defRPr/>
            </a:pPr>
            <a:r>
              <a:rPr lang="en-US" altLang="en-US" sz="2400" b="1" kern="0" dirty="0"/>
              <a:t>Deviation analysis</a:t>
            </a:r>
            <a:r>
              <a:rPr lang="en-US" altLang="en-US" sz="2400" kern="0" dirty="0"/>
              <a:t>: </a:t>
            </a:r>
          </a:p>
          <a:p>
            <a:pPr lvl="2">
              <a:spcAft>
                <a:spcPts val="300"/>
              </a:spcAft>
              <a:defRPr/>
            </a:pPr>
            <a:r>
              <a:rPr lang="en-US" altLang="en-US" sz="2400" kern="0" dirty="0"/>
              <a:t>Gender = female</a:t>
            </a:r>
            <a:r>
              <a:rPr lang="en-US" altLang="en-US" sz="2400" kern="0" dirty="0">
                <a:cs typeface="Arial" charset="0"/>
              </a:rPr>
              <a:t> </a:t>
            </a:r>
            <a:r>
              <a:rPr lang="en-US" altLang="en-US" sz="2400" kern="0" dirty="0">
                <a:sym typeface="Symbol" pitchFamily="18" charset="2"/>
              </a:rPr>
              <a:t></a:t>
            </a:r>
            <a:r>
              <a:rPr lang="en-US" altLang="en-US" sz="2400" kern="0" dirty="0">
                <a:cs typeface="Arial" charset="0"/>
              </a:rPr>
              <a:t> </a:t>
            </a:r>
            <a:r>
              <a:rPr lang="en-US" altLang="en-US" sz="2400" kern="0" dirty="0"/>
              <a:t>Wage: mean=$7/</a:t>
            </a:r>
            <a:r>
              <a:rPr lang="en-US" altLang="en-US" sz="2400" kern="0" dirty="0" err="1"/>
              <a:t>hr</a:t>
            </a:r>
            <a:r>
              <a:rPr lang="en-US" altLang="en-US" sz="2400" kern="0" dirty="0"/>
              <a:t> (overall mean = $9)</a:t>
            </a:r>
          </a:p>
        </p:txBody>
      </p:sp>
    </p:spTree>
    <p:extLst>
      <p:ext uri="{BB962C8B-B14F-4D97-AF65-F5344CB8AC3E}">
        <p14:creationId xmlns:p14="http://schemas.microsoft.com/office/powerpoint/2010/main" val="15451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1" y="95794"/>
            <a:ext cx="10354491" cy="1025439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SimSun" pitchFamily="2" charset="-122"/>
              </a:rPr>
              <a:t>Sequential Pattern Mining &amp; Detecting “Forget-to-Change” Bugs</a:t>
            </a:r>
            <a:endParaRPr lang="en-US" altLang="en-US" dirty="0">
              <a:sym typeface="Candara" pitchFamily="34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449116" y="1182187"/>
            <a:ext cx="8273144" cy="5445036"/>
          </a:xfrm>
        </p:spPr>
        <p:txBody>
          <a:bodyPr/>
          <a:lstStyle/>
          <a:p>
            <a:pPr>
              <a:defRPr/>
            </a:pPr>
            <a:r>
              <a:rPr lang="en-US" altLang="zh-CN" sz="2400" kern="0" dirty="0">
                <a:ea typeface="SimSun" pitchFamily="2" charset="-122"/>
              </a:rPr>
              <a:t>Modification to the</a:t>
            </a:r>
            <a:r>
              <a:rPr lang="en-US" altLang="zh-CN" sz="2400" i="1" kern="0" dirty="0">
                <a:ea typeface="SimSun" pitchFamily="2" charset="-122"/>
              </a:rPr>
              <a:t> sequence pattern mining algorithm</a:t>
            </a:r>
            <a:endParaRPr lang="en-US" altLang="zh-CN" sz="2400" kern="0" dirty="0">
              <a:ea typeface="SimSun" pitchFamily="2" charset="-122"/>
            </a:endParaRPr>
          </a:p>
          <a:p>
            <a:pPr lvl="1">
              <a:defRPr/>
            </a:pPr>
            <a:r>
              <a:rPr lang="en-US" altLang="zh-CN" sz="2400" kern="0" dirty="0">
                <a:ea typeface="SimSun" pitchFamily="2" charset="-122"/>
              </a:rPr>
              <a:t>Constrain the max gap</a:t>
            </a:r>
          </a:p>
          <a:p>
            <a:pPr>
              <a:defRPr/>
            </a:pPr>
            <a:endParaRPr lang="en-US" altLang="zh-CN" sz="2400" dirty="0">
              <a:ea typeface="SimSun" pitchFamily="2" charset="-122"/>
            </a:endParaRPr>
          </a:p>
          <a:p>
            <a:pPr>
              <a:defRPr/>
            </a:pPr>
            <a:r>
              <a:rPr lang="en-US" altLang="zh-CN" sz="2400" dirty="0">
                <a:ea typeface="SimSun" pitchFamily="2" charset="-122"/>
              </a:rPr>
              <a:t>Composing Larger Copy-Pasted Segments</a:t>
            </a:r>
          </a:p>
          <a:p>
            <a:pPr lvl="1">
              <a:defRPr/>
            </a:pPr>
            <a:r>
              <a:rPr lang="en-US" altLang="zh-CN" sz="2400" dirty="0">
                <a:ea typeface="SimSun" pitchFamily="2" charset="-122"/>
              </a:rPr>
              <a:t>Combine the neighboring copy-pasted segments repeatedly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2400" dirty="0">
                <a:ea typeface="SimSun" pitchFamily="2" charset="-122"/>
              </a:rPr>
              <a:t>Find conflicts:  Identify names that cannot be mapped to the corresponding ones</a:t>
            </a:r>
          </a:p>
          <a:p>
            <a:pPr marL="747713" lvl="3" indent="-461963">
              <a:lnSpc>
                <a:spcPct val="90000"/>
              </a:lnSpc>
              <a:buClr>
                <a:srgbClr val="0000CC"/>
              </a:buClr>
              <a:defRPr/>
            </a:pPr>
            <a:r>
              <a:rPr lang="en-US" altLang="zh-CN" sz="2400" dirty="0">
                <a:ea typeface="SimSun" pitchFamily="2" charset="-122"/>
              </a:rPr>
              <a:t>E.g., 1 out of 4 “</a:t>
            </a:r>
            <a:r>
              <a:rPr lang="en-US" altLang="zh-CN" sz="2400" b="1" dirty="0">
                <a:solidFill>
                  <a:srgbClr val="FF0000"/>
                </a:solidFill>
                <a:ea typeface="SimSun" pitchFamily="2" charset="-122"/>
              </a:rPr>
              <a:t>total</a:t>
            </a:r>
            <a:r>
              <a:rPr lang="en-US" altLang="zh-CN" sz="2400" b="1" dirty="0">
                <a:ea typeface="SimSun" pitchFamily="2" charset="-122"/>
              </a:rPr>
              <a:t>”</a:t>
            </a:r>
            <a:r>
              <a:rPr lang="en-US" altLang="zh-CN" sz="2400" dirty="0">
                <a:ea typeface="SimSun" pitchFamily="2" charset="-122"/>
              </a:rPr>
              <a:t> is unchanged, </a:t>
            </a:r>
            <a:r>
              <a:rPr lang="en-US" altLang="zh-CN" sz="2400" i="1" dirty="0">
                <a:ea typeface="SimSun" pitchFamily="2" charset="-122"/>
              </a:rPr>
              <a:t>unchanged ratio</a:t>
            </a:r>
            <a:r>
              <a:rPr lang="en-US" altLang="zh-CN" sz="2400" dirty="0">
                <a:ea typeface="SimSun" pitchFamily="2" charset="-122"/>
              </a:rPr>
              <a:t> = 0.25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zh-CN" sz="2400" kern="0" dirty="0">
                <a:ea typeface="SimSun" pitchFamily="2" charset="-122"/>
              </a:rPr>
              <a:t>If </a:t>
            </a:r>
            <a:r>
              <a:rPr lang="en-US" altLang="zh-CN" sz="2400" dirty="0">
                <a:ea typeface="SimSun" pitchFamily="2" charset="-122"/>
              </a:rPr>
              <a:t> 0 &lt; </a:t>
            </a:r>
            <a:r>
              <a:rPr lang="en-US" altLang="zh-CN" sz="2400" i="1" dirty="0">
                <a:ea typeface="SimSun" pitchFamily="2" charset="-122"/>
              </a:rPr>
              <a:t>unchanged ratio </a:t>
            </a:r>
            <a:r>
              <a:rPr lang="en-US" altLang="zh-CN" sz="2400" dirty="0">
                <a:ea typeface="SimSun" pitchFamily="2" charset="-122"/>
              </a:rPr>
              <a:t>&lt; </a:t>
            </a:r>
            <a:r>
              <a:rPr lang="en-US" altLang="zh-CN" sz="2400" i="1" dirty="0">
                <a:ea typeface="SimSun" pitchFamily="2" charset="-122"/>
              </a:rPr>
              <a:t>threshold</a:t>
            </a:r>
            <a:r>
              <a:rPr lang="en-US" altLang="zh-CN" sz="2400" dirty="0">
                <a:ea typeface="SimSun" pitchFamily="2" charset="-122"/>
              </a:rPr>
              <a:t>,  then report it as a bug </a:t>
            </a:r>
          </a:p>
          <a:p>
            <a:pPr>
              <a:lnSpc>
                <a:spcPct val="90000"/>
              </a:lnSpc>
              <a:defRPr/>
            </a:pPr>
            <a:r>
              <a:rPr lang="en-US" altLang="zh-CN" sz="2400" dirty="0">
                <a:ea typeface="SimSun" pitchFamily="2" charset="-122"/>
              </a:rPr>
              <a:t>CP-Miner reported many C-P bugs in Linux, Apache, … out of millions of LOC (lines of code)</a:t>
            </a:r>
          </a:p>
          <a:p>
            <a:pPr lvl="1">
              <a:defRPr/>
            </a:pPr>
            <a:endParaRPr lang="en-US" altLang="zh-CN" sz="2400" dirty="0">
              <a:ea typeface="SimSun" pitchFamily="2" charset="-122"/>
            </a:endParaRP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11471" y="6432317"/>
            <a:ext cx="3585173" cy="3692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lIns="91390" tIns="45695" rIns="91390" bIns="45695">
            <a:spAutoFit/>
          </a:bodyPr>
          <a:lstStyle>
            <a:lvl1pPr defTabSz="3292475"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3292475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3292475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3292475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3292475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3292475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329247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Courtesy of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Yuanyuan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imSun" pitchFamily="2" charset="-122"/>
              </a:rPr>
              <a:t>Zhou@UCSD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SimSun" pitchFamily="2" charset="-122"/>
              <a:cs typeface="Arial" charset="0"/>
            </a:endParaRP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8720667" y="3203962"/>
            <a:ext cx="3064933" cy="1679575"/>
            <a:chOff x="2304" y="1824"/>
            <a:chExt cx="1672" cy="138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304" y="1968"/>
              <a:ext cx="624" cy="839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(a1);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(a2);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(a3);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312" y="1968"/>
              <a:ext cx="664" cy="839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f1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(b1);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f1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(b2);</a:t>
              </a:r>
            </a:p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f2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 (b3);</a:t>
              </a: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400" y="1824"/>
              <a:ext cx="960" cy="192"/>
            </a:xfrm>
            <a:custGeom>
              <a:avLst/>
              <a:gdLst>
                <a:gd name="T0" fmla="*/ 0 w 1008"/>
                <a:gd name="T1" fmla="*/ 192 h 192"/>
                <a:gd name="T2" fmla="*/ 394 w 1008"/>
                <a:gd name="T3" fmla="*/ 0 h 192"/>
                <a:gd name="T4" fmla="*/ 829 w 1008"/>
                <a:gd name="T5" fmla="*/ 192 h 192"/>
                <a:gd name="T6" fmla="*/ 0 60000 65536"/>
                <a:gd name="T7" fmla="*/ 0 60000 65536"/>
                <a:gd name="T8" fmla="*/ 0 60000 65536"/>
                <a:gd name="T9" fmla="*/ 0 w 1008"/>
                <a:gd name="T10" fmla="*/ 0 h 192"/>
                <a:gd name="T11" fmla="*/ 1008 w 100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92">
                  <a:moveTo>
                    <a:pt x="0" y="192"/>
                  </a:moveTo>
                  <a:cubicBezTo>
                    <a:pt x="156" y="96"/>
                    <a:pt x="312" y="0"/>
                    <a:pt x="480" y="0"/>
                  </a:cubicBezTo>
                  <a:cubicBezTo>
                    <a:pt x="648" y="0"/>
                    <a:pt x="912" y="128"/>
                    <a:pt x="1008" y="192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stealth" w="lg" len="med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448" y="2112"/>
              <a:ext cx="912" cy="144"/>
            </a:xfrm>
            <a:custGeom>
              <a:avLst/>
              <a:gdLst>
                <a:gd name="T0" fmla="*/ 0 w 1008"/>
                <a:gd name="T1" fmla="*/ 61 h 192"/>
                <a:gd name="T2" fmla="*/ 322 w 1008"/>
                <a:gd name="T3" fmla="*/ 0 h 192"/>
                <a:gd name="T4" fmla="*/ 675 w 1008"/>
                <a:gd name="T5" fmla="*/ 61 h 192"/>
                <a:gd name="T6" fmla="*/ 0 60000 65536"/>
                <a:gd name="T7" fmla="*/ 0 60000 65536"/>
                <a:gd name="T8" fmla="*/ 0 60000 65536"/>
                <a:gd name="T9" fmla="*/ 0 w 1008"/>
                <a:gd name="T10" fmla="*/ 0 h 192"/>
                <a:gd name="T11" fmla="*/ 1008 w 100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92">
                  <a:moveTo>
                    <a:pt x="0" y="192"/>
                  </a:moveTo>
                  <a:cubicBezTo>
                    <a:pt x="156" y="96"/>
                    <a:pt x="312" y="0"/>
                    <a:pt x="480" y="0"/>
                  </a:cubicBezTo>
                  <a:cubicBezTo>
                    <a:pt x="648" y="0"/>
                    <a:pt x="912" y="128"/>
                    <a:pt x="1008" y="192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stealth" w="lg" len="med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 flipV="1">
              <a:off x="2400" y="2688"/>
              <a:ext cx="1008" cy="240"/>
            </a:xfrm>
            <a:custGeom>
              <a:avLst/>
              <a:gdLst>
                <a:gd name="T0" fmla="*/ 0 w 1008"/>
                <a:gd name="T1" fmla="*/ 469 h 192"/>
                <a:gd name="T2" fmla="*/ 480 w 1008"/>
                <a:gd name="T3" fmla="*/ 0 h 192"/>
                <a:gd name="T4" fmla="*/ 1008 w 1008"/>
                <a:gd name="T5" fmla="*/ 469 h 192"/>
                <a:gd name="T6" fmla="*/ 0 60000 65536"/>
                <a:gd name="T7" fmla="*/ 0 60000 65536"/>
                <a:gd name="T8" fmla="*/ 0 60000 65536"/>
                <a:gd name="T9" fmla="*/ 0 w 1008"/>
                <a:gd name="T10" fmla="*/ 0 h 192"/>
                <a:gd name="T11" fmla="*/ 1008 w 100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92">
                  <a:moveTo>
                    <a:pt x="0" y="192"/>
                  </a:moveTo>
                  <a:cubicBezTo>
                    <a:pt x="156" y="96"/>
                    <a:pt x="312" y="0"/>
                    <a:pt x="480" y="0"/>
                  </a:cubicBezTo>
                  <a:cubicBezTo>
                    <a:pt x="648" y="0"/>
                    <a:pt x="912" y="128"/>
                    <a:pt x="1008" y="19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stealth" w="lg" len="med"/>
              <a:tailEnd type="stealth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544" y="2880"/>
              <a:ext cx="768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6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ts val="6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189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1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SimSun" pitchFamily="2" charset="-122"/>
                  <a:cs typeface="Arial" pitchFamily="34" charset="0"/>
                </a:rPr>
                <a:t>conflict</a:t>
              </a:r>
            </a:p>
          </p:txBody>
        </p:sp>
      </p:grp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548846" y="1654939"/>
            <a:ext cx="1854925" cy="1006475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(16, 16, 71)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……</a:t>
            </a: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(16, 16,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10,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SimSun" pitchFamily="2" charset="-122"/>
                <a:cs typeface="Arial" pitchFamily="34" charset="0"/>
              </a:rPr>
              <a:t>71)</a:t>
            </a: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7476308" y="2307770"/>
            <a:ext cx="361406" cy="353643"/>
          </a:xfrm>
          <a:prstGeom prst="ellips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SimSun" pitchFamily="2" charset="-122"/>
              <a:cs typeface="Arial" pitchFamily="34" charset="0"/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8737600" y="1680754"/>
            <a:ext cx="2439413" cy="1001486"/>
          </a:xfrm>
          <a:prstGeom prst="wedgeRoundRectCallout">
            <a:avLst>
              <a:gd name="adj1" fmla="val -83592"/>
              <a:gd name="adj2" fmla="val 233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ts val="600"/>
              </a:spcBef>
              <a:buClr>
                <a:schemeClr val="folHlink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ts val="600"/>
              </a:spcBef>
              <a:buClr>
                <a:schemeClr val="hlink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ts val="600"/>
              </a:spcBef>
              <a:buClr>
                <a:schemeClr val="folHlink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ts val="600"/>
              </a:spcBef>
              <a:buClr>
                <a:schemeClr val="accent2"/>
              </a:buClr>
              <a:buSzPct val="55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ts val="600"/>
              </a:spcBef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SimSun" pitchFamily="2" charset="-122"/>
                <a:cs typeface="Arial" charset="0"/>
              </a:rPr>
              <a:t>Allow a maximal gap: inserting statements in copy-and-paste</a:t>
            </a:r>
          </a:p>
        </p:txBody>
      </p:sp>
    </p:spTree>
    <p:extLst>
      <p:ext uri="{BB962C8B-B14F-4D97-AF65-F5344CB8AC3E}">
        <p14:creationId xmlns:p14="http://schemas.microsoft.com/office/powerpoint/2010/main" val="228649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693" y="1222873"/>
            <a:ext cx="10949399" cy="53125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Unigrams vs. phrases</a:t>
            </a: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Unigrams</a:t>
            </a:r>
            <a:r>
              <a:rPr lang="en-US" sz="2400" dirty="0">
                <a:solidFill>
                  <a:srgbClr val="000000"/>
                </a:solidFill>
              </a:rPr>
              <a:t> (single words) are often </a:t>
            </a:r>
            <a:r>
              <a:rPr lang="en-US" sz="2400" i="1" dirty="0">
                <a:solidFill>
                  <a:srgbClr val="FF0000"/>
                </a:solidFill>
              </a:rPr>
              <a:t>ambiguous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Example: “United”: United States? United Airline? United Parcel Service?</a:t>
            </a:r>
          </a:p>
          <a:p>
            <a:pPr lvl="1">
              <a:lnSpc>
                <a:spcPct val="150000"/>
              </a:lnSpc>
            </a:pPr>
            <a:r>
              <a:rPr lang="en-US" sz="2400" b="1" dirty="0">
                <a:solidFill>
                  <a:srgbClr val="000000"/>
                </a:solidFill>
              </a:rPr>
              <a:t>Phrase</a:t>
            </a:r>
            <a:r>
              <a:rPr lang="en-US" sz="2400" dirty="0">
                <a:solidFill>
                  <a:srgbClr val="000000"/>
                </a:solidFill>
              </a:rPr>
              <a:t>:  A natural, meaningful, </a:t>
            </a:r>
            <a:r>
              <a:rPr lang="en-US" sz="2400" i="1" dirty="0">
                <a:solidFill>
                  <a:srgbClr val="FF0000"/>
                </a:solidFill>
              </a:rPr>
              <a:t>unambiguous</a:t>
            </a:r>
            <a:r>
              <a:rPr lang="en-US" sz="2400" dirty="0">
                <a:solidFill>
                  <a:srgbClr val="000000"/>
                </a:solidFill>
              </a:rPr>
              <a:t> semantic unit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Example:  “United States” vs. “United Airline”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Transform text data from </a:t>
            </a:r>
            <a:r>
              <a:rPr lang="en-US" sz="2400" i="1" dirty="0">
                <a:solidFill>
                  <a:srgbClr val="FF0000"/>
                </a:solidFill>
              </a:rPr>
              <a:t>word granularity</a:t>
            </a:r>
            <a:r>
              <a:rPr lang="en-US" sz="2400" dirty="0">
                <a:solidFill>
                  <a:srgbClr val="000000"/>
                </a:solidFill>
              </a:rPr>
              <a:t> to </a:t>
            </a:r>
            <a:r>
              <a:rPr lang="en-US" sz="2400" i="1" dirty="0">
                <a:solidFill>
                  <a:srgbClr val="FF0000"/>
                </a:solidFill>
              </a:rPr>
              <a:t>phrase granularity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</a:rPr>
              <a:t>Enhance the power and efficiency at manipulating unstructured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Why </a:t>
            </a:r>
            <a:r>
              <a:rPr lang="en-US" sz="4000" b="1" dirty="0"/>
              <a:t>Phrase Mining</a:t>
            </a:r>
            <a:r>
              <a:rPr lang="en-US" altLang="zh-CN" sz="4000" b="1" dirty="0"/>
              <a:t>?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85417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44" y="1135895"/>
            <a:ext cx="10618679" cy="550003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dirty="0"/>
              <a:t>General principle  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Exploit information redundancy and data-driven criteria to determine phrase boundaries and salience</a:t>
            </a:r>
          </a:p>
          <a:p>
            <a:pPr>
              <a:spcAft>
                <a:spcPts val="300"/>
              </a:spcAft>
            </a:pPr>
            <a:r>
              <a:rPr lang="en-US" altLang="en-US" sz="2400" dirty="0"/>
              <a:t>Methodology: Exploring three ideas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Frequent pattern mining and colocation analysis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Phrasal segmentation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Quality phrase assessment</a:t>
            </a:r>
          </a:p>
          <a:p>
            <a:pPr>
              <a:spcAft>
                <a:spcPts val="300"/>
              </a:spcAft>
            </a:pPr>
            <a:r>
              <a:rPr lang="en-US" altLang="en-US" sz="2400" dirty="0"/>
              <a:t>Recent developments of phrase mining methods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 err="1"/>
              <a:t>ToPMine</a:t>
            </a:r>
            <a:r>
              <a:rPr lang="en-US" altLang="en-US" sz="2400" dirty="0"/>
              <a:t>: Mining quality phrase without training (A. 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, et al., 2015)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 err="1"/>
              <a:t>SegPhrase</a:t>
            </a:r>
            <a:r>
              <a:rPr lang="en-US" altLang="en-US" sz="2400" dirty="0"/>
              <a:t>: Mining quality phrase with tiny training sets (J. Liu, et al., 2015)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 err="1"/>
              <a:t>AutoPhrase</a:t>
            </a:r>
            <a:r>
              <a:rPr lang="en-US" altLang="en-US" sz="2400" dirty="0"/>
              <a:t>: Mining quality phrases with distant supervision (e.g., Wikipedia) (Shang, et al., 2018)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From Frequent Pattern Mining to Phrase Mining</a:t>
            </a:r>
            <a:endParaRPr lang="en-US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9926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987669"/>
          </a:xfrm>
        </p:spPr>
        <p:txBody>
          <a:bodyPr>
            <a:normAutofit/>
          </a:bodyPr>
          <a:lstStyle/>
          <a:p>
            <a:r>
              <a:rPr lang="en-US" altLang="en-US" sz="4000" b="1" dirty="0" err="1"/>
              <a:t>ToPMine</a:t>
            </a:r>
            <a:r>
              <a:rPr lang="en-US" altLang="en-US" sz="4000" b="1" dirty="0"/>
              <a:t>: </a:t>
            </a:r>
            <a:r>
              <a:rPr lang="en-US" altLang="en-US" sz="4000" dirty="0"/>
              <a:t>Phrase Mining before Topic Modeling</a:t>
            </a:r>
          </a:p>
        </p:txBody>
      </p:sp>
      <p:sp>
        <p:nvSpPr>
          <p:cNvPr id="31748" name="Content Placeholder 6"/>
          <p:cNvSpPr>
            <a:spLocks noGrp="1"/>
          </p:cNvSpPr>
          <p:nvPr>
            <p:ph idx="1"/>
          </p:nvPr>
        </p:nvSpPr>
        <p:spPr>
          <a:xfrm>
            <a:off x="476740" y="1143000"/>
            <a:ext cx="11199446" cy="5530362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b="1" dirty="0" err="1"/>
              <a:t>ToPMine</a:t>
            </a:r>
            <a:r>
              <a:rPr lang="en-US" altLang="en-US" sz="2400" b="1" dirty="0"/>
              <a:t> </a:t>
            </a:r>
            <a:r>
              <a:rPr lang="en-US" altLang="en-US" sz="2400" dirty="0"/>
              <a:t>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 et al. VLDB’15]: Phrase mining, then phrase-based topic modeling</a:t>
            </a:r>
          </a:p>
          <a:p>
            <a:pPr>
              <a:spcAft>
                <a:spcPts val="300"/>
              </a:spcAft>
            </a:pPr>
            <a:r>
              <a:rPr lang="en-US" altLang="en-US" sz="2400" dirty="0"/>
              <a:t>Phrase mining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>
                <a:solidFill>
                  <a:srgbClr val="FF0000"/>
                </a:solidFill>
              </a:rPr>
              <a:t>Frequent </a:t>
            </a:r>
            <a:r>
              <a:rPr lang="en-US" altLang="en-US" sz="2400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sz="2400" dirty="0">
                <a:solidFill>
                  <a:srgbClr val="FF0000"/>
                </a:solidFill>
              </a:rPr>
              <a:t> mining:</a:t>
            </a:r>
            <a:r>
              <a:rPr lang="en-US" altLang="en-US" sz="2400" dirty="0"/>
              <a:t> Extract candidate phrases and their counts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Agglomerative merging of adjacent unigrams as guided by a </a:t>
            </a:r>
            <a:r>
              <a:rPr lang="en-US" altLang="en-US" sz="2400" b="1" dirty="0">
                <a:solidFill>
                  <a:srgbClr val="FF0000"/>
                </a:solidFill>
              </a:rPr>
              <a:t>significance score</a:t>
            </a:r>
            <a:endParaRPr lang="en-US" altLang="en-US" sz="2400" b="1" i="1" dirty="0"/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Document segmentation to count phrase occurrence</a:t>
            </a:r>
          </a:p>
          <a:p>
            <a:pPr marL="949325" lvl="3" indent="-342900">
              <a:spcAft>
                <a:spcPts val="300"/>
              </a:spcAft>
            </a:pPr>
            <a:r>
              <a:rPr lang="en-US" altLang="en-US" sz="2400" dirty="0"/>
              <a:t>Calculate rectified (i.e., true) phrase frequency </a:t>
            </a:r>
          </a:p>
          <a:p>
            <a:pPr marL="542925" lvl="1" indent="-342900">
              <a:spcAft>
                <a:spcPts val="300"/>
              </a:spcAft>
            </a:pPr>
            <a:r>
              <a:rPr lang="en-US" altLang="en-US" sz="2400" dirty="0"/>
              <a:t>Phrase ranking (using the criteria proposed in KERT) </a:t>
            </a:r>
          </a:p>
          <a:p>
            <a:pPr lvl="2">
              <a:spcBef>
                <a:spcPts val="300"/>
              </a:spcBef>
            </a:pPr>
            <a:r>
              <a:rPr lang="en-US" altLang="zh-CN" sz="2400" dirty="0">
                <a:solidFill>
                  <a:srgbClr val="000000"/>
                </a:solidFill>
              </a:rPr>
              <a:t>Popularity, concordance, </a:t>
            </a:r>
            <a:r>
              <a:rPr lang="en-US" altLang="zh-CN" sz="2400" dirty="0" err="1">
                <a:solidFill>
                  <a:srgbClr val="000000"/>
                </a:solidFill>
              </a:rPr>
              <a:t>informativeness</a:t>
            </a:r>
            <a:r>
              <a:rPr lang="en-US" altLang="zh-CN" sz="2400" dirty="0">
                <a:solidFill>
                  <a:srgbClr val="000000"/>
                </a:solidFill>
              </a:rPr>
              <a:t>, completeness </a:t>
            </a:r>
            <a:endParaRPr lang="en-US" altLang="en-US" sz="2400" dirty="0"/>
          </a:p>
          <a:p>
            <a:pPr>
              <a:spcAft>
                <a:spcPts val="300"/>
              </a:spcAft>
            </a:pPr>
            <a:r>
              <a:rPr lang="en-US" altLang="en-US" sz="2400" dirty="0"/>
              <a:t>Phrase-based topic modeling</a:t>
            </a:r>
          </a:p>
          <a:p>
            <a:pPr lvl="1">
              <a:spcBef>
                <a:spcPts val="600"/>
              </a:spcBef>
              <a:spcAft>
                <a:spcPts val="300"/>
              </a:spcAft>
              <a:buFont typeface="Wingdings" pitchFamily="2" charset="2"/>
              <a:buChar char="q"/>
            </a:pPr>
            <a:r>
              <a:rPr lang="en-US" altLang="en-US" sz="2400" dirty="0"/>
              <a:t>The mined bag-of-phrases are passed as input to </a:t>
            </a:r>
            <a:r>
              <a:rPr lang="en-US" altLang="en-US" sz="2400" dirty="0" err="1"/>
              <a:t>PhraseLDA</a:t>
            </a:r>
            <a:r>
              <a:rPr lang="en-US" altLang="en-US" sz="2400" dirty="0"/>
              <a:t>, an extension of LDA, that constrains all words in a phrase to each sharing the same latent topic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xmlns="" id="{C0C8C3C5-7361-4FDD-B3E9-9BCC687D6663}"/>
              </a:ext>
            </a:extLst>
          </p:cNvPr>
          <p:cNvGraphicFramePr>
            <a:graphicFrameLocks noGrp="1"/>
          </p:cNvGraphicFramePr>
          <p:nvPr/>
        </p:nvGraphicFramePr>
        <p:xfrm>
          <a:off x="7981861" y="3094304"/>
          <a:ext cx="3878517" cy="143660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89750">
                  <a:extLst>
                    <a:ext uri="{9D8B030D-6E8A-4147-A177-3AD203B41FA5}">
                      <a16:colId xmlns:a16="http://schemas.microsoft.com/office/drawing/2014/main" xmlns="" val="3173583183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xmlns="" val="3483585971"/>
                    </a:ext>
                  </a:extLst>
                </a:gridCol>
                <a:gridCol w="852744">
                  <a:extLst>
                    <a:ext uri="{9D8B030D-6E8A-4147-A177-3AD203B41FA5}">
                      <a16:colId xmlns:a16="http://schemas.microsoft.com/office/drawing/2014/main" xmlns="" val="3067380513"/>
                    </a:ext>
                  </a:extLst>
                </a:gridCol>
              </a:tblGrid>
              <a:tr h="402496">
                <a:tc>
                  <a:txBody>
                    <a:bodyPr/>
                    <a:lstStyle/>
                    <a:p>
                      <a:r>
                        <a:rPr lang="en-US" altLang="zh-CN" sz="1700" dirty="0">
                          <a:solidFill>
                            <a:schemeClr val="tx1"/>
                          </a:solidFill>
                        </a:rPr>
                        <a:t>Phrase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Raw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Rectified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04057610"/>
                  </a:ext>
                </a:extLst>
              </a:tr>
              <a:tr h="32646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[support vector machine]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0996842"/>
                  </a:ext>
                </a:extLst>
              </a:tr>
              <a:tr h="326469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[vector machine]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2056883"/>
                  </a:ext>
                </a:extLst>
              </a:tr>
              <a:tr h="326469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[support vector]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6691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30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Collocation Mining</a:t>
            </a:r>
          </a:p>
        </p:txBody>
      </p:sp>
      <p:sp>
        <p:nvSpPr>
          <p:cNvPr id="34820" name="Content Placeholder 6"/>
          <p:cNvSpPr>
            <a:spLocks noGrp="1"/>
          </p:cNvSpPr>
          <p:nvPr>
            <p:ph idx="1"/>
          </p:nvPr>
        </p:nvSpPr>
        <p:spPr>
          <a:xfrm>
            <a:off x="584189" y="1277816"/>
            <a:ext cx="11136758" cy="5256213"/>
          </a:xfrm>
        </p:spPr>
        <p:txBody>
          <a:bodyPr/>
          <a:lstStyle/>
          <a:p>
            <a:pPr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/>
              <a:t>Collocation: A sequence of words that occur </a:t>
            </a:r>
            <a:r>
              <a:rPr lang="en-US" altLang="en-US" sz="2400" dirty="0">
                <a:solidFill>
                  <a:srgbClr val="FF0000"/>
                </a:solidFill>
              </a:rPr>
              <a:t>more frequently than expected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Often “interesting”, relay information not portrayed by their constituent terms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Ex. “made an exception”, “strong tea”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 Many different measures used to extract collocations from a corpus [Dunning 93, Pederson 96]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/>
              <a:t>E.g., mutual information, t-test, z-test, chi-squared test, likelihood ratio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q"/>
            </a:pPr>
            <a:endParaRPr lang="en-US" altLang="en-US" sz="2400" dirty="0"/>
          </a:p>
          <a:p>
            <a:pPr>
              <a:spcAft>
                <a:spcPts val="600"/>
              </a:spcAft>
              <a:buFont typeface="Wingdings" pitchFamily="2" charset="2"/>
              <a:buChar char="q"/>
            </a:pPr>
            <a:endParaRPr lang="en-US" altLang="en-US" sz="2400" dirty="0"/>
          </a:p>
          <a:p>
            <a:pPr>
              <a:spcAft>
                <a:spcPts val="600"/>
              </a:spcAft>
              <a:buFont typeface="Wingdings" pitchFamily="2" charset="2"/>
              <a:buChar char="q"/>
            </a:pPr>
            <a:r>
              <a:rPr lang="en-US" altLang="en-US" sz="2400" dirty="0"/>
              <a:t>Many of these measures can be used to guide the agglomerative </a:t>
            </a:r>
            <a:r>
              <a:rPr lang="en-US" altLang="en-US" sz="2400" b="1" dirty="0"/>
              <a:t>phrase-segmentation</a:t>
            </a:r>
            <a:r>
              <a:rPr lang="en-US" altLang="en-US" sz="2400" dirty="0"/>
              <a:t> algorithm</a:t>
            </a:r>
          </a:p>
        </p:txBody>
      </p:sp>
      <p:pic>
        <p:nvPicPr>
          <p:cNvPr id="3482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29" y="4238353"/>
            <a:ext cx="4875228" cy="78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89" y="4238353"/>
            <a:ext cx="327025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114" y="4112941"/>
            <a:ext cx="2493433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4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03517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Phrase Candidate Generation: Frequent Pattern Mining + Statistical Analysis </a:t>
            </a:r>
          </a:p>
        </p:txBody>
      </p:sp>
      <p:pic>
        <p:nvPicPr>
          <p:cNvPr id="33796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" y="1252537"/>
            <a:ext cx="68072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2"/>
          <p:cNvGraphicFramePr>
            <a:graphicFrameLocks/>
          </p:cNvGraphicFramePr>
          <p:nvPr/>
        </p:nvGraphicFramePr>
        <p:xfrm>
          <a:off x="410390" y="4595016"/>
          <a:ext cx="6197600" cy="1798637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9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[Markov blanket] [feature selection] for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machines]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[knowledge discovery] using [least squares] 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machine] [classifiers] 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3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…[support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Gill Sans Light"/>
                        </a:rPr>
                        <a:t>vector]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for [machine</a:t>
                      </a:r>
                      <a:r>
                        <a:rPr lang="en-US" sz="2000" b="0" i="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Gill Sans Light"/>
                        </a:rPr>
                        <a:t> learning]…</a:t>
                      </a:r>
                      <a:endParaRPr lang="en-US" sz="2000" b="0" i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Gill Sans Light"/>
                      </a:endParaRPr>
                    </a:p>
                  </a:txBody>
                  <a:tcPr marL="91457" marR="91457" marT="45737" marB="45737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9550400" y="4038600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22000" y="4038600"/>
            <a:ext cx="908051" cy="4508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pic>
        <p:nvPicPr>
          <p:cNvPr id="3383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341438"/>
            <a:ext cx="436880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32" name="TextBox 3"/>
          <p:cNvSpPr txBox="1">
            <a:spLocks noChangeArrowheads="1"/>
          </p:cNvSpPr>
          <p:nvPr/>
        </p:nvSpPr>
        <p:spPr bwMode="auto">
          <a:xfrm>
            <a:off x="10668000" y="1905001"/>
            <a:ext cx="1422400" cy="64611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Quality phrases</a:t>
            </a:r>
          </a:p>
        </p:txBody>
      </p:sp>
      <p:sp>
        <p:nvSpPr>
          <p:cNvPr id="33833" name="Right Arrow 4"/>
          <p:cNvSpPr>
            <a:spLocks noChangeArrowheads="1"/>
          </p:cNvSpPr>
          <p:nvPr/>
        </p:nvSpPr>
        <p:spPr bwMode="auto">
          <a:xfrm rot="6967683">
            <a:off x="11033390" y="2643453"/>
            <a:ext cx="541338" cy="226483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Tahoma" pitchFamily="34" charset="0"/>
            </a:endParaRPr>
          </a:p>
        </p:txBody>
      </p:sp>
      <p:sp>
        <p:nvSpPr>
          <p:cNvPr id="33834" name="TextBox 5"/>
          <p:cNvSpPr txBox="1">
            <a:spLocks noChangeArrowheads="1"/>
          </p:cNvSpPr>
          <p:nvPr/>
        </p:nvSpPr>
        <p:spPr bwMode="auto">
          <a:xfrm>
            <a:off x="7047523" y="3443516"/>
            <a:ext cx="471805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Based on significance score [Church et al.’91]:</a:t>
            </a:r>
          </a:p>
        </p:txBody>
      </p:sp>
      <p:sp>
        <p:nvSpPr>
          <p:cNvPr id="33835" name="TextBox 6"/>
          <p:cNvSpPr txBox="1">
            <a:spLocks noChangeArrowheads="1"/>
          </p:cNvSpPr>
          <p:nvPr/>
        </p:nvSpPr>
        <p:spPr bwMode="auto">
          <a:xfrm>
            <a:off x="6778057" y="3813403"/>
            <a:ext cx="53379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l-GR" altLang="en-US" dirty="0"/>
              <a:t>α</a:t>
            </a:r>
            <a:r>
              <a:rPr lang="en-US" altLang="en-US" dirty="0"/>
              <a:t>(P</a:t>
            </a:r>
            <a:r>
              <a:rPr lang="en-US" altLang="en-US" baseline="-25000" dirty="0"/>
              <a:t>1</a:t>
            </a:r>
            <a:r>
              <a:rPr lang="en-US" altLang="en-US" dirty="0"/>
              <a:t>, P</a:t>
            </a:r>
            <a:r>
              <a:rPr lang="en-US" altLang="en-US" baseline="-25000" dirty="0"/>
              <a:t>2</a:t>
            </a:r>
            <a:r>
              <a:rPr lang="en-US" altLang="en-US" dirty="0"/>
              <a:t>) ≈ (f(P</a:t>
            </a:r>
            <a:r>
              <a:rPr lang="en-US" altLang="en-US" baseline="-25000" dirty="0"/>
              <a:t>1</a:t>
            </a:r>
            <a:r>
              <a:rPr lang="en-US" altLang="en-US" dirty="0"/>
              <a:t>●P</a:t>
            </a:r>
            <a:r>
              <a:rPr lang="en-US" altLang="en-US" baseline="-25000" dirty="0"/>
              <a:t>2</a:t>
            </a:r>
            <a:r>
              <a:rPr lang="en-US" altLang="en-US" dirty="0"/>
              <a:t>)  ̶  µ</a:t>
            </a:r>
            <a:r>
              <a:rPr lang="en-US" altLang="en-US" baseline="-25000" dirty="0"/>
              <a:t>0</a:t>
            </a:r>
            <a:r>
              <a:rPr lang="en-US" altLang="en-US" dirty="0"/>
              <a:t>(P</a:t>
            </a:r>
            <a:r>
              <a:rPr lang="en-US" altLang="en-US" baseline="-25000" dirty="0"/>
              <a:t>1</a:t>
            </a:r>
            <a:r>
              <a:rPr lang="en-US" altLang="en-US" dirty="0"/>
              <a:t>,P</a:t>
            </a:r>
            <a:r>
              <a:rPr lang="en-US" altLang="en-US" baseline="-25000" dirty="0"/>
              <a:t>2</a:t>
            </a:r>
            <a:r>
              <a:rPr lang="en-US" altLang="en-US" dirty="0"/>
              <a:t>))/√ f(P</a:t>
            </a:r>
            <a:r>
              <a:rPr lang="en-US" altLang="en-US" baseline="-25000" dirty="0"/>
              <a:t>1</a:t>
            </a:r>
            <a:r>
              <a:rPr lang="en-US" altLang="en-US" dirty="0"/>
              <a:t>●P</a:t>
            </a:r>
            <a:r>
              <a:rPr lang="en-US" altLang="en-US" baseline="-25000" dirty="0"/>
              <a:t>2</a:t>
            </a:r>
            <a:r>
              <a:rPr lang="en-US" altLang="en-US" dirty="0"/>
              <a:t>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6943" y="4346802"/>
            <a:ext cx="5279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for the first title: </a:t>
            </a:r>
          </a:p>
          <a:p>
            <a:pPr marL="342900" indent="-342900">
              <a:buClr>
                <a:srgbClr val="0000CC"/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2000" dirty="0"/>
              <a:t>[feature selection] forms phrase but not [selection for] based on the significant scores computed </a:t>
            </a:r>
          </a:p>
          <a:p>
            <a:pPr marL="342900" indent="-342900">
              <a:buClr>
                <a:srgbClr val="0000CC"/>
              </a:buClr>
              <a:buSzPct val="81000"/>
              <a:buFont typeface="Wingdings" panose="05000000000000000000" pitchFamily="2" charset="2"/>
              <a:buChar char="q"/>
            </a:pPr>
            <a:r>
              <a:rPr lang="en-US" sz="2000" dirty="0"/>
              <a:t>[support vector machine] does not contribute to the counts of [support], [vector], [support vector], [vector machine]</a:t>
            </a:r>
          </a:p>
        </p:txBody>
      </p:sp>
    </p:spTree>
    <p:extLst>
      <p:ext uri="{BB962C8B-B14F-4D97-AF65-F5344CB8AC3E}">
        <p14:creationId xmlns:p14="http://schemas.microsoft.com/office/powerpoint/2010/main" val="2264303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32" grpId="0" animBg="1"/>
      <p:bldP spid="33833" grpId="0" animBg="1"/>
      <p:bldP spid="33834" grpId="0"/>
      <p:bldP spid="33835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1600" y="244476"/>
            <a:ext cx="11988800" cy="822325"/>
          </a:xfrm>
        </p:spPr>
        <p:txBody>
          <a:bodyPr/>
          <a:lstStyle/>
          <a:p>
            <a:pPr algn="ctr"/>
            <a:r>
              <a:rPr lang="en-US" altLang="en-US" sz="3600"/>
              <a:t>ToPMine:  Experiments on DBLP Abstracts</a:t>
            </a:r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334844"/>
            <a:ext cx="12192000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526" y="5946532"/>
            <a:ext cx="1156139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err="1"/>
              <a:t>ToPMine</a:t>
            </a:r>
            <a:r>
              <a:rPr lang="en-US" sz="2400" dirty="0"/>
              <a:t> is efficient and generates high-quality topics and phrases without any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2277379883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/>
          <a:lstStyle/>
          <a:p>
            <a:pPr algn="ctr"/>
            <a:r>
              <a:rPr lang="en-US" altLang="en-US" sz="3600"/>
              <a:t>ToPMine:  Experiments on Yelp Reviews</a:t>
            </a:r>
          </a:p>
        </p:txBody>
      </p:sp>
      <p:pic>
        <p:nvPicPr>
          <p:cNvPr id="3994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452315" y="1110761"/>
            <a:ext cx="11434885" cy="4911137"/>
          </a:xfrm>
          <a:prstGeom prst="rect">
            <a:avLst/>
          </a:prstGeom>
          <a:blipFill dpi="0" rotWithShape="1">
            <a:blip r:embed="rId4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2529" y="6132434"/>
            <a:ext cx="873442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err="1"/>
              <a:t>ToPMine</a:t>
            </a:r>
            <a:r>
              <a:rPr lang="en-US" sz="2400" dirty="0"/>
              <a:t> works well for phrase and topic mining in social media data</a:t>
            </a:r>
          </a:p>
        </p:txBody>
      </p:sp>
    </p:spTree>
    <p:extLst>
      <p:ext uri="{BB962C8B-B14F-4D97-AF65-F5344CB8AC3E}">
        <p14:creationId xmlns:p14="http://schemas.microsoft.com/office/powerpoint/2010/main" val="132662172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237817"/>
            <a:ext cx="12192000" cy="721409"/>
          </a:xfrm>
        </p:spPr>
        <p:txBody>
          <a:bodyPr>
            <a:noAutofit/>
          </a:bodyPr>
          <a:lstStyle/>
          <a:p>
            <a:r>
              <a:rPr lang="en-US" altLang="zh-CN" sz="4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SagPhrase</a:t>
            </a:r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Phrase Mining </a:t>
            </a:r>
            <a:r>
              <a:rPr lang="en-US" sz="4000" dirty="0">
                <a:solidFill>
                  <a:srgbClr val="000000"/>
                </a:solidFill>
              </a:rPr>
              <a:t>with Tiny Training Sets</a:t>
            </a:r>
            <a:r>
              <a:rPr lang="en-US" altLang="en-US" sz="4000" dirty="0"/>
              <a:t> </a:t>
            </a:r>
            <a:endParaRPr lang="en-US" altLang="en-US" sz="4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98908" y="1664392"/>
            <a:ext cx="74989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/>
            <a:r>
              <a:rPr lang="en-US" sz="1800" dirty="0">
                <a:solidFill>
                  <a:srgbClr val="000000"/>
                </a:solidFill>
              </a:rPr>
              <a:t>J. Liu et al., </a:t>
            </a:r>
            <a:r>
              <a:rPr lang="en-US" altLang="zh-CN" sz="1800" dirty="0">
                <a:solidFill>
                  <a:srgbClr val="000000"/>
                </a:solidFill>
              </a:rPr>
              <a:t>Mining Quality Phrases from Massive Text Corpora. In </a:t>
            </a:r>
            <a:r>
              <a:rPr lang="en-US" altLang="zh-CN" sz="1800" i="1" dirty="0">
                <a:solidFill>
                  <a:srgbClr val="000000"/>
                </a:solidFill>
              </a:rPr>
              <a:t>SIGMOD’</a:t>
            </a:r>
            <a:r>
              <a:rPr lang="en-US" altLang="zh-CN" sz="1800" dirty="0">
                <a:solidFill>
                  <a:srgbClr val="000000"/>
                </a:solidFill>
              </a:rPr>
              <a:t>15</a:t>
            </a: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1567" y="2125222"/>
            <a:ext cx="10748866" cy="4626064"/>
            <a:chOff x="721567" y="2125222"/>
            <a:chExt cx="10748866" cy="4626064"/>
          </a:xfrm>
        </p:grpSpPr>
        <p:grpSp>
          <p:nvGrpSpPr>
            <p:cNvPr id="21" name="Group 20"/>
            <p:cNvGrpSpPr/>
            <p:nvPr/>
          </p:nvGrpSpPr>
          <p:grpSpPr>
            <a:xfrm>
              <a:off x="721567" y="2125222"/>
              <a:ext cx="10748866" cy="4626064"/>
              <a:chOff x="1028308" y="1717992"/>
              <a:chExt cx="9551949" cy="4179506"/>
            </a:xfrm>
          </p:grpSpPr>
          <p:pic>
            <p:nvPicPr>
              <p:cNvPr id="4" name="Picture 19" descr="Untitled.pdf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38" t="27533" r="7860" b="28090"/>
              <a:stretch/>
            </p:blipFill>
            <p:spPr>
              <a:xfrm>
                <a:off x="3559198" y="2241614"/>
                <a:ext cx="3413339" cy="1500933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362299" y="2071001"/>
                <a:ext cx="3217958" cy="6264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400" b="1" dirty="0">
                    <a:solidFill>
                      <a:prstClr val="black"/>
                    </a:solidFill>
                  </a:rPr>
                  <a:t>Document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prstClr val="black"/>
                    </a:solidFill>
                  </a:rPr>
                  <a:t>1</a:t>
                </a:r>
                <a:endParaRPr lang="en-US" sz="1400" b="1" dirty="0">
                  <a:solidFill>
                    <a:prstClr val="black"/>
                  </a:solidFill>
                </a:endParaRPr>
              </a:p>
              <a:p>
                <a:pPr defTabSz="914400"/>
                <a:r>
                  <a:rPr lang="en-US" sz="1200" dirty="0">
                    <a:solidFill>
                      <a:srgbClr val="CC0000"/>
                    </a:solidFill>
                  </a:rPr>
                  <a:t>Citation recommendation </a:t>
                </a:r>
                <a:r>
                  <a:rPr lang="en-US" sz="1200" dirty="0">
                    <a:solidFill>
                      <a:prstClr val="black"/>
                    </a:solidFill>
                  </a:rPr>
                  <a:t>is an interesting but challenging research problem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in </a:t>
                </a:r>
                <a:r>
                  <a:rPr lang="en-US" altLang="zh-CN" sz="1200" dirty="0">
                    <a:solidFill>
                      <a:srgbClr val="CC0000"/>
                    </a:solidFill>
                  </a:rPr>
                  <a:t>data mining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area</a:t>
                </a:r>
                <a:r>
                  <a:rPr lang="en-US" sz="1200" dirty="0">
                    <a:solidFill>
                      <a:prstClr val="black"/>
                    </a:solidFill>
                  </a:rPr>
                  <a:t>. </a:t>
                </a:r>
              </a:p>
            </p:txBody>
          </p:sp>
          <p:pic>
            <p:nvPicPr>
              <p:cNvPr id="6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188" y="2373463"/>
                <a:ext cx="1382466" cy="1440837"/>
              </a:xfrm>
              <a:prstGeom prst="rect">
                <a:avLst/>
              </a:prstGeom>
            </p:spPr>
          </p:pic>
          <p:sp>
            <p:nvSpPr>
              <p:cNvPr id="8" name="Down Arrow 7"/>
              <p:cNvSpPr/>
              <p:nvPr/>
            </p:nvSpPr>
            <p:spPr>
              <a:xfrm rot="16200000">
                <a:off x="4051479" y="4481344"/>
                <a:ext cx="315253" cy="602702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362300" y="2741975"/>
                <a:ext cx="3217957" cy="797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400" b="1" dirty="0">
                    <a:solidFill>
                      <a:prstClr val="black"/>
                    </a:solidFill>
                  </a:rPr>
                  <a:t>Document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prstClr val="black"/>
                    </a:solidFill>
                  </a:rPr>
                  <a:t>2</a:t>
                </a:r>
              </a:p>
              <a:p>
                <a:pPr defTabSz="914400"/>
                <a:r>
                  <a:rPr lang="en-US" sz="1200" dirty="0">
                    <a:solidFill>
                      <a:prstClr val="black"/>
                    </a:solidFill>
                  </a:rPr>
                  <a:t>In this study, we investigate the problem in the context of </a:t>
                </a:r>
                <a:r>
                  <a:rPr lang="en-US" sz="1200" dirty="0">
                    <a:solidFill>
                      <a:srgbClr val="CC0000"/>
                    </a:solidFill>
                  </a:rPr>
                  <a:t>heterogeneous information networks </a:t>
                </a:r>
                <a:r>
                  <a:rPr lang="en-US" sz="1200" dirty="0">
                    <a:solidFill>
                      <a:prstClr val="black"/>
                    </a:solidFill>
                  </a:rPr>
                  <a:t>using </a:t>
                </a:r>
                <a:r>
                  <a:rPr lang="en-US" sz="1200" dirty="0">
                    <a:solidFill>
                      <a:srgbClr val="CC0000"/>
                    </a:solidFill>
                  </a:rPr>
                  <a:t>data mining </a:t>
                </a:r>
                <a:r>
                  <a:rPr lang="en-US" sz="1200" dirty="0">
                    <a:solidFill>
                      <a:prstClr val="black"/>
                    </a:solidFill>
                  </a:rPr>
                  <a:t>technique.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253726" y="5147835"/>
                <a:ext cx="17901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000" b="1" dirty="0">
                    <a:solidFill>
                      <a:srgbClr val="FF0000"/>
                    </a:solidFill>
                  </a:rPr>
                  <a:t>Phrase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Mining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362300" y="3573910"/>
                <a:ext cx="3217957" cy="7973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altLang="zh-CN" sz="1400" b="1" dirty="0">
                    <a:solidFill>
                      <a:prstClr val="black"/>
                    </a:solidFill>
                  </a:rPr>
                  <a:t>Document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400" b="1" dirty="0">
                    <a:solidFill>
                      <a:prstClr val="black"/>
                    </a:solidFill>
                  </a:rPr>
                  <a:t>3</a:t>
                </a:r>
              </a:p>
              <a:p>
                <a:pPr defTabSz="914400"/>
                <a:r>
                  <a:rPr lang="en-US" sz="1200" dirty="0">
                    <a:solidFill>
                      <a:srgbClr val="CC0000"/>
                    </a:solidFill>
                  </a:rPr>
                  <a:t>Principal Component Analysis </a:t>
                </a:r>
                <a:r>
                  <a:rPr lang="en-US" sz="1200" dirty="0">
                    <a:solidFill>
                      <a:prstClr val="black"/>
                    </a:solidFill>
                  </a:rPr>
                  <a:t>is a </a:t>
                </a:r>
                <a:r>
                  <a:rPr lang="en-US" sz="1200" dirty="0">
                    <a:solidFill>
                      <a:srgbClr val="CC0000"/>
                    </a:solidFill>
                  </a:rPr>
                  <a:t>linear dimensionality reduction</a:t>
                </a:r>
                <a:r>
                  <a:rPr lang="en-US" sz="1200" dirty="0">
                    <a:solidFill>
                      <a:srgbClr val="C0504D"/>
                    </a:solidFill>
                  </a:rPr>
                  <a:t> </a:t>
                </a:r>
                <a:r>
                  <a:rPr lang="en-US" sz="1200" dirty="0">
                    <a:solidFill>
                      <a:prstClr val="black"/>
                    </a:solidFill>
                  </a:rPr>
                  <a:t>technique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commonly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used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in</a:t>
                </a:r>
                <a:r>
                  <a:rPr lang="zh-CN" altLang="en-US" sz="12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CC0000"/>
                    </a:solidFill>
                  </a:rPr>
                  <a:t>machine</a:t>
                </a:r>
                <a:r>
                  <a:rPr lang="zh-CN" altLang="en-US" sz="1200" dirty="0">
                    <a:solidFill>
                      <a:srgbClr val="CC0000"/>
                    </a:solidFill>
                  </a:rPr>
                  <a:t> </a:t>
                </a:r>
                <a:r>
                  <a:rPr lang="en-US" altLang="zh-CN" sz="1200" dirty="0">
                    <a:solidFill>
                      <a:srgbClr val="CC0000"/>
                    </a:solidFill>
                  </a:rPr>
                  <a:t>learning</a:t>
                </a:r>
                <a:r>
                  <a:rPr lang="zh-CN" altLang="en-US" sz="1200" dirty="0">
                    <a:solidFill>
                      <a:srgbClr val="CC0000"/>
                    </a:solidFill>
                  </a:rPr>
                  <a:t> </a:t>
                </a:r>
                <a:r>
                  <a:rPr lang="en-US" altLang="zh-CN" sz="1200" dirty="0">
                    <a:solidFill>
                      <a:prstClr val="black"/>
                    </a:solidFill>
                  </a:rPr>
                  <a:t>applications.</a:t>
                </a:r>
                <a:endParaRPr 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10457" y="1758827"/>
                <a:ext cx="1999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800" b="1" dirty="0">
                    <a:solidFill>
                      <a:prstClr val="black"/>
                    </a:solidFill>
                  </a:rPr>
                  <a:t>Quality</a:t>
                </a:r>
                <a:r>
                  <a:rPr lang="zh-CN" altLang="en-US" sz="18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1800" b="1" dirty="0">
                    <a:solidFill>
                      <a:prstClr val="black"/>
                    </a:solidFill>
                  </a:rPr>
                  <a:t>Phras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es</a:t>
                </a:r>
                <a:endParaRPr lang="en-US" sz="18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Up-Down Arrow 16"/>
              <p:cNvSpPr/>
              <p:nvPr/>
            </p:nvSpPr>
            <p:spPr>
              <a:xfrm rot="16200000">
                <a:off x="7333231" y="4069542"/>
                <a:ext cx="294166" cy="1520112"/>
              </a:xfrm>
              <a:prstGeom prst="upDown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defTabSz="914400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1290" y="5147835"/>
                <a:ext cx="26287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2000" b="1" dirty="0">
                    <a:solidFill>
                      <a:srgbClr val="FF0000"/>
                    </a:solidFill>
                  </a:rPr>
                  <a:t>Phrasal Segmentation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55480" y="1786307"/>
                <a:ext cx="17504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800" b="1" dirty="0">
                    <a:solidFill>
                      <a:prstClr val="black"/>
                    </a:solidFill>
                  </a:rPr>
                  <a:t>Raw Corpus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116485" y="1717992"/>
                <a:ext cx="1999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800" b="1" dirty="0">
                    <a:solidFill>
                      <a:prstClr val="black"/>
                    </a:solidFill>
                  </a:rPr>
                  <a:t>Segmented Corpus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58615" y="4618270"/>
                <a:ext cx="19531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1800" b="1" dirty="0">
                    <a:solidFill>
                      <a:prstClr val="black"/>
                    </a:solidFill>
                  </a:rPr>
                  <a:t>Input Raw Corpus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13826" y="4616629"/>
                <a:ext cx="1999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sz="1800" b="1" dirty="0">
                    <a:solidFill>
                      <a:prstClr val="black"/>
                    </a:solidFill>
                  </a:rPr>
                  <a:t>Quality</a:t>
                </a:r>
                <a:r>
                  <a:rPr lang="zh-CN" altLang="en-US" sz="18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1800" b="1" dirty="0">
                    <a:solidFill>
                      <a:prstClr val="black"/>
                    </a:solidFill>
                  </a:rPr>
                  <a:t>Phras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es</a:t>
                </a:r>
                <a:endParaRPr lang="en-US" sz="18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378068" y="4636736"/>
                <a:ext cx="1999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1800" b="1" dirty="0">
                    <a:solidFill>
                      <a:prstClr val="black"/>
                    </a:solidFill>
                  </a:rPr>
                  <a:t>Segmented Corpus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308" y="3860225"/>
                <a:ext cx="788175" cy="722893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854316" y="3920262"/>
                <a:ext cx="2294475" cy="61174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 defTabSz="457178"/>
                <a:r>
                  <a:rPr lang="en-US" dirty="0">
                    <a:solidFill>
                      <a:srgbClr val="000000"/>
                    </a:solidFill>
                  </a:rPr>
                  <a:t>+ A small set of labels by human or a general KB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58494" y="5480398"/>
                <a:ext cx="7962435" cy="417100"/>
              </a:xfrm>
              <a:prstGeom prst="rect">
                <a:avLst/>
              </a:prstGeom>
              <a:solidFill>
                <a:srgbClr val="F0CDBC"/>
              </a:solidFill>
            </p:spPr>
            <p:txBody>
              <a:bodyPr wrap="square">
                <a:spAutoFit/>
              </a:bodyPr>
              <a:lstStyle/>
              <a:p>
                <a:pPr defTabSz="457178"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Integrating phrase mining with phrasal segmentation and classification</a:t>
                </a:r>
              </a:p>
            </p:txBody>
          </p:sp>
        </p:grpSp>
        <p:sp>
          <p:nvSpPr>
            <p:cNvPr id="7" name="Right Arrow 6"/>
            <p:cNvSpPr/>
            <p:nvPr/>
          </p:nvSpPr>
          <p:spPr>
            <a:xfrm>
              <a:off x="3168894" y="3155078"/>
              <a:ext cx="362795" cy="4098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Arrow 43"/>
            <p:cNvSpPr/>
            <p:nvPr/>
          </p:nvSpPr>
          <p:spPr>
            <a:xfrm rot="20232718">
              <a:off x="3205884" y="3970949"/>
              <a:ext cx="362795" cy="4098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Content Placeholder 6"/>
          <p:cNvSpPr>
            <a:spLocks noGrp="1"/>
          </p:cNvSpPr>
          <p:nvPr>
            <p:ph idx="1"/>
          </p:nvPr>
        </p:nvSpPr>
        <p:spPr>
          <a:xfrm>
            <a:off x="595025" y="1169365"/>
            <a:ext cx="10056228" cy="46994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A small set of training data may enhance the quality of phrase mining</a:t>
            </a:r>
          </a:p>
        </p:txBody>
      </p:sp>
    </p:spTree>
    <p:extLst>
      <p:ext uri="{BB962C8B-B14F-4D97-AF65-F5344CB8AC3E}">
        <p14:creationId xmlns:p14="http://schemas.microsoft.com/office/powerpoint/2010/main" val="225992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+: The Overall Framework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7348" y="1160340"/>
            <a:ext cx="10702835" cy="1371600"/>
          </a:xfrm>
        </p:spPr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rgbClr val="000000"/>
                </a:solidFill>
              </a:rPr>
              <a:t>ClassPhrase</a:t>
            </a:r>
            <a:r>
              <a:rPr lang="en-US" altLang="zh-CN" sz="2400" dirty="0">
                <a:solidFill>
                  <a:srgbClr val="000000"/>
                </a:solidFill>
              </a:rPr>
              <a:t>:  Frequent pattern mining, feature extraction, classification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: Phrasal segmentation and phrase quality estimation</a:t>
            </a:r>
          </a:p>
          <a:p>
            <a:r>
              <a:rPr lang="en-US" altLang="zh-CN" sz="2400" dirty="0" err="1">
                <a:solidFill>
                  <a:srgbClr val="000000"/>
                </a:solidFill>
              </a:rPr>
              <a:t>SegPhrase</a:t>
            </a:r>
            <a:r>
              <a:rPr lang="en-US" altLang="zh-CN" sz="2400" dirty="0">
                <a:solidFill>
                  <a:srgbClr val="000000"/>
                </a:solidFill>
              </a:rPr>
              <a:t>+: One more round to enhance mined phrase quality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34916" y="2710360"/>
            <a:ext cx="9111480" cy="3596105"/>
            <a:chOff x="1782416" y="2884985"/>
            <a:chExt cx="9111480" cy="3596105"/>
          </a:xfrm>
        </p:grpSpPr>
        <p:pic>
          <p:nvPicPr>
            <p:cNvPr id="4" name="Picture 6" descr="Untitl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476" y="3389314"/>
              <a:ext cx="8518525" cy="2511425"/>
            </a:xfrm>
            <a:prstGeom prst="rect">
              <a:avLst/>
            </a:prstGeom>
          </p:spPr>
        </p:pic>
        <p:sp>
          <p:nvSpPr>
            <p:cNvPr id="5" name="矩形 5"/>
            <p:cNvSpPr/>
            <p:nvPr/>
          </p:nvSpPr>
          <p:spPr>
            <a:xfrm>
              <a:off x="1921561" y="3101008"/>
              <a:ext cx="5184576" cy="29523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81701" y="6111757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1800" dirty="0" err="1">
                  <a:solidFill>
                    <a:srgbClr val="FF0000"/>
                  </a:solidFill>
                </a:rPr>
                <a:t>ClassPhrase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782416" y="2884985"/>
              <a:ext cx="7056784" cy="3596105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29600" y="6080403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altLang="zh-CN" sz="1800" dirty="0" err="1">
                  <a:solidFill>
                    <a:srgbClr val="0070C0"/>
                  </a:solidFill>
                </a:rPr>
                <a:t>SegPhrase</a:t>
              </a:r>
              <a:r>
                <a:rPr lang="en-US" altLang="zh-CN" sz="1800" dirty="0">
                  <a:solidFill>
                    <a:srgbClr val="0070C0"/>
                  </a:solidFill>
                </a:rPr>
                <a:t>(</a:t>
              </a:r>
              <a:r>
                <a:rPr lang="en-US" altLang="zh-CN" sz="1800" dirty="0">
                  <a:solidFill>
                    <a:srgbClr val="BD582C"/>
                  </a:solidFill>
                </a:rPr>
                <a:t>+</a:t>
              </a:r>
              <a:r>
                <a:rPr lang="en-US" altLang="zh-CN" sz="1800" dirty="0">
                  <a:solidFill>
                    <a:srgbClr val="0070C0"/>
                  </a:solidFill>
                </a:rPr>
                <a:t>)</a:t>
              </a:r>
              <a:endParaRPr lang="zh-CN" altLang="en-US" sz="1800" dirty="0">
                <a:solidFill>
                  <a:srgbClr val="0070C0"/>
                </a:solidFill>
              </a:endParaRPr>
            </a:p>
          </p:txBody>
        </p:sp>
        <p:cxnSp>
          <p:nvCxnSpPr>
            <p:cNvPr id="10" name="Elbow Connector 9"/>
            <p:cNvCxnSpPr/>
            <p:nvPr/>
          </p:nvCxnSpPr>
          <p:spPr>
            <a:xfrm rot="10800000" flipV="1">
              <a:off x="6478170" y="4032974"/>
              <a:ext cx="960121" cy="533400"/>
            </a:xfrm>
            <a:prstGeom prst="bentConnector3">
              <a:avLst>
                <a:gd name="adj1" fmla="val 9960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478168" y="5046594"/>
              <a:ext cx="0" cy="38265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41949" y="3040635"/>
            <a:ext cx="2479009" cy="27238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457178"/>
            <a:r>
              <a:rPr lang="en-US" dirty="0" err="1">
                <a:solidFill>
                  <a:srgbClr val="000000"/>
                </a:solidFill>
              </a:rPr>
              <a:t>SegPhrase</a:t>
            </a:r>
            <a:r>
              <a:rPr lang="en-US" dirty="0">
                <a:solidFill>
                  <a:srgbClr val="000000"/>
                </a:solidFill>
              </a:rPr>
              <a:t> (a classifier is used)</a:t>
            </a:r>
          </a:p>
          <a:p>
            <a:pPr defTabSz="457178"/>
            <a:endParaRPr lang="en-US" dirty="0">
              <a:solidFill>
                <a:srgbClr val="000000"/>
              </a:solidFill>
            </a:endParaRP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Small labeled dataset</a:t>
            </a: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provided by experts</a:t>
            </a: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or </a:t>
            </a:r>
          </a:p>
          <a:p>
            <a:pPr defTabSz="457178"/>
            <a:r>
              <a:rPr lang="en-US" dirty="0">
                <a:solidFill>
                  <a:srgbClr val="000000"/>
                </a:solidFill>
              </a:rPr>
              <a:t>a distant supervised KB (e.g., Wikipedia / </a:t>
            </a:r>
            <a:r>
              <a:rPr lang="en-US" dirty="0" err="1">
                <a:solidFill>
                  <a:srgbClr val="000000"/>
                </a:solidFill>
              </a:rPr>
              <a:t>DBPedia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383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152400"/>
            <a:ext cx="11887200" cy="91440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en-US" altLang="en-US" dirty="0"/>
              <a:t>Mining Extraordinary Phenomena in Quantitative Association Mining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4946" y="1143000"/>
            <a:ext cx="11028218" cy="5486400"/>
          </a:xfrm>
        </p:spPr>
        <p:txBody>
          <a:bodyPr/>
          <a:lstStyle/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Mining extraordinary (i.e., interesting) phenomena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/>
              <a:t>E.g.:  </a:t>
            </a:r>
            <a:r>
              <a:rPr lang="en-US" altLang="en-US" sz="2400" dirty="0">
                <a:solidFill>
                  <a:srgbClr val="FF0000"/>
                </a:solidFill>
              </a:rPr>
              <a:t>Gender = female </a:t>
            </a:r>
            <a:r>
              <a:rPr lang="en-US" altLang="en-US" sz="2400" dirty="0">
                <a:sym typeface="Symbol" pitchFamily="18" charset="2"/>
              </a:rPr>
              <a:t>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0033CC"/>
                </a:solidFill>
              </a:rPr>
              <a:t>Wage: mean=$7/</a:t>
            </a:r>
            <a:r>
              <a:rPr lang="en-US" altLang="en-US" sz="2400" dirty="0" err="1">
                <a:solidFill>
                  <a:srgbClr val="0033CC"/>
                </a:solidFill>
              </a:rPr>
              <a:t>hr</a:t>
            </a:r>
            <a:r>
              <a:rPr lang="en-US" altLang="en-US" sz="2400" dirty="0">
                <a:solidFill>
                  <a:srgbClr val="0033CC"/>
                </a:solidFill>
              </a:rPr>
              <a:t> </a:t>
            </a:r>
            <a:r>
              <a:rPr lang="en-US" altLang="en-US" sz="2400" dirty="0"/>
              <a:t>(overall mean = $9)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LHS</a:t>
            </a:r>
            <a:r>
              <a:rPr lang="en-US" altLang="en-US" sz="2400" dirty="0"/>
              <a:t>: a subset of the population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>
                <a:solidFill>
                  <a:srgbClr val="0033CC"/>
                </a:solidFill>
              </a:rPr>
              <a:t>RHS</a:t>
            </a:r>
            <a:r>
              <a:rPr lang="en-US" altLang="en-US" sz="2400" dirty="0"/>
              <a:t>: an extraordinary behavior of this subset</a:t>
            </a: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The rule is accepted only if a statistical test (e.g., Z-test) confirms the inference with high confidence</a:t>
            </a:r>
          </a:p>
          <a:p>
            <a:pPr eaLnBrk="1" hangingPunct="1">
              <a:spcBef>
                <a:spcPts val="500"/>
              </a:spcBef>
            </a:pPr>
            <a:endParaRPr lang="en-US" altLang="en-US" sz="2400" dirty="0"/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 err="1"/>
              <a:t>Subrule</a:t>
            </a:r>
            <a:r>
              <a:rPr lang="en-US" altLang="en-US" sz="2400" dirty="0"/>
              <a:t>: Highlights the extraordinary behavior of a subset of the population of the super rule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E.g.: (Gender = female) ^ (South = yes)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>
                <a:solidFill>
                  <a:srgbClr val="FF0000"/>
                </a:solidFill>
              </a:rPr>
              <a:t> mean wage = $6.3/</a:t>
            </a:r>
            <a:r>
              <a:rPr lang="en-US" altLang="en-US" sz="2400" dirty="0" err="1">
                <a:solidFill>
                  <a:srgbClr val="FF0000"/>
                </a:solidFill>
              </a:rPr>
              <a:t>hr</a:t>
            </a: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>
              <a:spcBef>
                <a:spcPts val="500"/>
              </a:spcBef>
            </a:pPr>
            <a:r>
              <a:rPr lang="en-US" altLang="en-US" sz="2400" dirty="0"/>
              <a:t>Rule condition can be categorical or numerical (quantitative rules)</a:t>
            </a:r>
          </a:p>
          <a:p>
            <a:pPr lvl="1">
              <a:spcBef>
                <a:spcPts val="5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E.g.: Education </a:t>
            </a:r>
            <a:r>
              <a:rPr lang="en-US" altLang="en-US" sz="2400" dirty="0">
                <a:solidFill>
                  <a:srgbClr val="FF0000"/>
                </a:solidFill>
                <a:cs typeface="Tahoma" pitchFamily="34" charset="0"/>
              </a:rPr>
              <a:t>in</a:t>
            </a:r>
            <a:r>
              <a:rPr lang="en-US" altLang="en-US" sz="2400" dirty="0">
                <a:solidFill>
                  <a:srgbClr val="FF0000"/>
                </a:solidFill>
              </a:rPr>
              <a:t> [14-18] (</a:t>
            </a:r>
            <a:r>
              <a:rPr lang="en-US" altLang="en-US" sz="2400" dirty="0" err="1">
                <a:solidFill>
                  <a:srgbClr val="FF0000"/>
                </a:solidFill>
              </a:rPr>
              <a:t>yrs</a:t>
            </a:r>
            <a:r>
              <a:rPr lang="en-US" altLang="en-US" sz="2400" dirty="0">
                <a:solidFill>
                  <a:srgbClr val="FF0000"/>
                </a:solidFill>
              </a:rPr>
              <a:t>)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</a:t>
            </a:r>
            <a:r>
              <a:rPr lang="en-US" altLang="en-US" sz="2400" dirty="0">
                <a:solidFill>
                  <a:srgbClr val="FF0000"/>
                </a:solidFill>
              </a:rPr>
              <a:t> mean wage = $11.64/</a:t>
            </a:r>
            <a:r>
              <a:rPr lang="en-US" altLang="en-US" sz="2400" dirty="0" err="1">
                <a:solidFill>
                  <a:srgbClr val="FF0000"/>
                </a:solidFill>
              </a:rPr>
              <a:t>hr</a:t>
            </a:r>
            <a:r>
              <a:rPr lang="en-US" altLang="en-US" sz="2400" dirty="0">
                <a:solidFill>
                  <a:srgbClr val="FF0000"/>
                </a:solidFill>
              </a:rPr>
              <a:t>  </a:t>
            </a:r>
          </a:p>
          <a:p>
            <a:pPr marL="0" lvl="1" indent="0">
              <a:spcBef>
                <a:spcPts val="500"/>
              </a:spcBef>
              <a:buClr>
                <a:srgbClr val="0000CC"/>
              </a:buClr>
              <a:buNone/>
            </a:pPr>
            <a:endParaRPr lang="en-US" altLang="en-US" sz="2400" kern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8356F1-C2C1-8BBC-F395-EC413C8C4AF8}"/>
              </a:ext>
            </a:extLst>
          </p:cNvPr>
          <p:cNvSpPr txBox="1"/>
          <p:nvPr/>
        </p:nvSpPr>
        <p:spPr>
          <a:xfrm>
            <a:off x="748146" y="6305490"/>
            <a:ext cx="10372436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marL="461963" lvl="1" indent="-461963">
              <a:spcBef>
                <a:spcPts val="500"/>
              </a:spcBef>
              <a:buClr>
                <a:srgbClr val="0000CC"/>
              </a:buClr>
            </a:pPr>
            <a:r>
              <a:rPr lang="en-US" altLang="en-US" sz="2000" dirty="0"/>
              <a:t>Efficient methods have been developed for mining such rules </a:t>
            </a:r>
            <a:r>
              <a:rPr lang="en-US" altLang="en-US" sz="2000" kern="0" dirty="0"/>
              <a:t>(e.g., </a:t>
            </a:r>
            <a:r>
              <a:rPr lang="en-US" altLang="en-US" sz="2000" kern="0" dirty="0" err="1"/>
              <a:t>Aumann</a:t>
            </a:r>
            <a:r>
              <a:rPr lang="en-US" altLang="en-US" sz="2000" kern="0" dirty="0"/>
              <a:t> and Lindell@KDD’99)</a:t>
            </a:r>
          </a:p>
        </p:txBody>
      </p:sp>
    </p:spTree>
    <p:extLst>
      <p:ext uri="{BB962C8B-B14F-4D97-AF65-F5344CB8AC3E}">
        <p14:creationId xmlns:p14="http://schemas.microsoft.com/office/powerpoint/2010/main" val="22375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Pattern Mining and Feature Extraction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5712" y="1143000"/>
            <a:ext cx="11007719" cy="5503986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altLang="zh-CN" sz="2400" b="1" dirty="0"/>
              <a:t>Pattern Mining for Candidate Set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Build a candidate phrases set by frequent pattern mining</a:t>
            </a:r>
          </a:p>
          <a:p>
            <a:pPr lvl="2">
              <a:spcBef>
                <a:spcPts val="300"/>
              </a:spcBef>
            </a:pPr>
            <a:r>
              <a:rPr lang="en-US" altLang="zh-CN" sz="2400" dirty="0"/>
              <a:t>Mining frequent </a:t>
            </a:r>
            <a:r>
              <a:rPr lang="en-US" altLang="zh-CN" sz="2400" i="1" dirty="0"/>
              <a:t>k</a:t>
            </a:r>
            <a:r>
              <a:rPr lang="en-US" altLang="zh-CN" sz="2400" dirty="0"/>
              <a:t>-grams (</a:t>
            </a:r>
            <a:r>
              <a:rPr lang="en-US" altLang="zh-CN" sz="2400" i="1" dirty="0"/>
              <a:t>k </a:t>
            </a:r>
            <a:r>
              <a:rPr lang="en-US" altLang="zh-CN" sz="2400" dirty="0"/>
              <a:t>is typically small, e.g., 6 in the experiments)</a:t>
            </a:r>
          </a:p>
          <a:p>
            <a:pPr lvl="2">
              <a:spcBef>
                <a:spcPts val="300"/>
              </a:spcBef>
            </a:pPr>
            <a:r>
              <a:rPr lang="en-US" altLang="zh-CN" sz="2400" b="1" dirty="0"/>
              <a:t>Popularity</a:t>
            </a:r>
            <a:r>
              <a:rPr lang="en-US" altLang="zh-CN" sz="2400" dirty="0"/>
              <a:t> measured by </a:t>
            </a:r>
            <a:r>
              <a:rPr lang="en-US" altLang="zh-CN" sz="2400" i="1" dirty="0"/>
              <a:t>raw </a:t>
            </a:r>
            <a:r>
              <a:rPr lang="en-US" altLang="zh-CN" sz="2400" dirty="0"/>
              <a:t>frequent words and phrases mined from the corpus</a:t>
            </a:r>
          </a:p>
          <a:p>
            <a:pPr>
              <a:spcBef>
                <a:spcPts val="300"/>
              </a:spcBef>
            </a:pPr>
            <a:r>
              <a:rPr lang="en-US" altLang="zh-CN" sz="2400" b="1" dirty="0"/>
              <a:t>Feature Extraction: Concordance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Partition a phrase into two parts to check whether the co-occurrence is significantly higher than pure random</a:t>
            </a:r>
          </a:p>
          <a:p>
            <a:pPr>
              <a:spcBef>
                <a:spcPts val="300"/>
              </a:spcBef>
            </a:pPr>
            <a:r>
              <a:rPr lang="en-US" altLang="zh-CN" sz="2400" b="1" dirty="0"/>
              <a:t>Feature Extraction: </a:t>
            </a:r>
            <a:r>
              <a:rPr lang="en-US" altLang="zh-CN" sz="2400" b="1" dirty="0" err="1"/>
              <a:t>Informativeness</a:t>
            </a:r>
            <a:endParaRPr lang="en-US" altLang="zh-CN" sz="2400" b="1" dirty="0"/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Quality phrases typically start and end with a non-</a:t>
            </a:r>
            <a:r>
              <a:rPr lang="en-US" altLang="zh-CN" sz="2400" dirty="0" err="1"/>
              <a:t>stopword</a:t>
            </a:r>
            <a:endParaRPr lang="en-US" altLang="zh-CN" sz="2400" dirty="0"/>
          </a:p>
          <a:p>
            <a:pPr lvl="2">
              <a:spcBef>
                <a:spcPts val="300"/>
              </a:spcBef>
            </a:pPr>
            <a:r>
              <a:rPr lang="en-US" altLang="zh-CN" sz="2400" dirty="0"/>
              <a:t>“machine learning is” vs. “machine learning”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Use average IDF over words in the phrase to measure the semantics</a:t>
            </a:r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Usually, the probabilities of a quality phrase in quotes, brackets, or connected by hyphen should be higher (punctuations information)</a:t>
            </a:r>
          </a:p>
          <a:p>
            <a:pPr lvl="3">
              <a:spcBef>
                <a:spcPts val="300"/>
              </a:spcBef>
            </a:pPr>
            <a:r>
              <a:rPr lang="en-US" altLang="zh-CN" sz="2400" dirty="0"/>
              <a:t>e.g., “state-of-the-art”</a:t>
            </a:r>
          </a:p>
        </p:txBody>
      </p:sp>
    </p:spTree>
    <p:extLst>
      <p:ext uri="{BB962C8B-B14F-4D97-AF65-F5344CB8AC3E}">
        <p14:creationId xmlns:p14="http://schemas.microsoft.com/office/powerpoint/2010/main" val="11983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20098" y="4571361"/>
            <a:ext cx="436632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defTabSz="914400"/>
            <a:r>
              <a:rPr lang="en-US" altLang="zh-CN" sz="1800" dirty="0">
                <a:solidFill>
                  <a:srgbClr val="000000"/>
                </a:solidFill>
              </a:rPr>
              <a:t>Not counted towards the rectified frequency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 err="1"/>
              <a:t>SegPhrase</a:t>
            </a:r>
            <a:r>
              <a:rPr lang="en-US" altLang="zh-CN" sz="4000" b="1" dirty="0"/>
              <a:t>: Classification Using Tiny Training Sets </a:t>
            </a:r>
            <a:endParaRPr lang="en-US" altLang="en-US" sz="4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0034" y="1192027"/>
            <a:ext cx="11051932" cy="5460022"/>
          </a:xfrm>
        </p:spPr>
        <p:txBody>
          <a:bodyPr>
            <a:normAutofit fontScale="85000" lnSpcReduction="10000"/>
          </a:bodyPr>
          <a:lstStyle/>
          <a:p>
            <a:pPr marL="461963" lvl="1" indent="-461963">
              <a:lnSpc>
                <a:spcPct val="110000"/>
              </a:lnSpc>
              <a:spcAft>
                <a:spcPts val="600"/>
              </a:spcAft>
              <a:buClr>
                <a:srgbClr val="0000CC"/>
              </a:buClr>
            </a:pPr>
            <a:r>
              <a:rPr lang="en-US" altLang="zh-CN" sz="2600" dirty="0"/>
              <a:t>Use tiny training sets (300 labels for 1GB corpus; can also use phrases extracted from KBs)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2600" dirty="0"/>
              <a:t>Label: indicating whether a phrase is a high quality one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altLang="zh-CN" sz="2600" dirty="0"/>
              <a:t>E.g., “support vector machine”:  1;  “the experiment shows”:    0</a:t>
            </a:r>
            <a:endParaRPr lang="en-US" altLang="zh-CN" sz="2600" b="1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zh-CN" sz="2600" dirty="0"/>
              <a:t>Classification: Construct models to distinguish quality phrases from poor ones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zh-CN" sz="2600" dirty="0"/>
              <a:t>Use </a:t>
            </a:r>
            <a:r>
              <a:rPr lang="en-US" altLang="zh-CN" sz="2600" i="1" dirty="0"/>
              <a:t>Random Forest </a:t>
            </a:r>
            <a:r>
              <a:rPr lang="en-US" altLang="zh-CN" sz="2600" dirty="0"/>
              <a:t>algorithm</a:t>
            </a:r>
            <a:r>
              <a:rPr lang="en-US" altLang="zh-CN" sz="2600" i="1" dirty="0"/>
              <a:t> </a:t>
            </a:r>
            <a:r>
              <a:rPr lang="en-US" altLang="zh-CN" sz="2600" dirty="0"/>
              <a:t>to bootstrap different datasets with limited labels</a:t>
            </a:r>
          </a:p>
          <a:p>
            <a:pPr>
              <a:lnSpc>
                <a:spcPct val="110000"/>
              </a:lnSpc>
            </a:pPr>
            <a:r>
              <a:rPr lang="en-US" altLang="zh-CN" sz="2600" dirty="0">
                <a:solidFill>
                  <a:srgbClr val="000000"/>
                </a:solidFill>
              </a:rPr>
              <a:t>Phrasal segmentation can tell which phrase is more appropriate</a:t>
            </a:r>
          </a:p>
          <a:p>
            <a:pPr lvl="1">
              <a:lnSpc>
                <a:spcPct val="110000"/>
              </a:lnSpc>
            </a:pPr>
            <a:r>
              <a:rPr lang="en-US" altLang="zh-CN" sz="2600" dirty="0">
                <a:solidFill>
                  <a:srgbClr val="000000"/>
                </a:solidFill>
              </a:rPr>
              <a:t>Ex:  “A standard [feature vector] [machine learning] setup is used to describe ......”</a:t>
            </a:r>
          </a:p>
          <a:p>
            <a:pPr lvl="1">
              <a:lnSpc>
                <a:spcPct val="110000"/>
              </a:lnSpc>
            </a:pPr>
            <a:endParaRPr lang="en-US" altLang="zh-CN" sz="2600" dirty="0">
              <a:solidFill>
                <a:srgbClr val="00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CN" sz="2600" dirty="0">
                <a:solidFill>
                  <a:srgbClr val="000000"/>
                </a:solidFill>
              </a:rPr>
              <a:t>Partition a sequence of words by maximizing the likelihood</a:t>
            </a:r>
          </a:p>
          <a:p>
            <a:pPr lvl="1">
              <a:lnSpc>
                <a:spcPct val="110000"/>
              </a:lnSpc>
            </a:pPr>
            <a:r>
              <a:rPr lang="en-US" altLang="zh-CN" sz="2600" dirty="0">
                <a:solidFill>
                  <a:srgbClr val="000000"/>
                </a:solidFill>
              </a:rPr>
              <a:t>Consider length penalty and filter out phrases with low rectified frequency</a:t>
            </a:r>
          </a:p>
          <a:p>
            <a:pPr>
              <a:lnSpc>
                <a:spcPct val="110000"/>
              </a:lnSpc>
            </a:pPr>
            <a:r>
              <a:rPr lang="en-US" altLang="zh-CN" sz="2600" dirty="0">
                <a:solidFill>
                  <a:srgbClr val="000000"/>
                </a:solidFill>
              </a:rPr>
              <a:t>Process:  Classification </a:t>
            </a:r>
            <a:r>
              <a:rPr lang="en-US" altLang="zh-CN" sz="2600" dirty="0">
                <a:solidFill>
                  <a:srgbClr val="000000"/>
                </a:solidFill>
                <a:sym typeface="Wingdings" panose="05000000000000000000" pitchFamily="2" charset="2"/>
              </a:rPr>
              <a:t> Phrasal segmentation   // </a:t>
            </a:r>
            <a:r>
              <a:rPr lang="en-US" altLang="zh-CN" sz="26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endParaRPr lang="en-US" altLang="zh-CN" sz="2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195387" lvl="4" indent="-342900">
              <a:lnSpc>
                <a:spcPct val="110000"/>
              </a:lnSpc>
              <a:buFont typeface="Wingdings" panose="05000000000000000000" pitchFamily="2" charset="2"/>
              <a:buChar char="à"/>
            </a:pPr>
            <a:r>
              <a:rPr lang="en-US" altLang="zh-CN" sz="2600" dirty="0">
                <a:solidFill>
                  <a:srgbClr val="000000"/>
                </a:solidFill>
                <a:sym typeface="Wingdings" panose="05000000000000000000" pitchFamily="2" charset="2"/>
              </a:rPr>
              <a:t>Classification  Phrasal segmentation // </a:t>
            </a:r>
            <a:r>
              <a:rPr lang="en-US" altLang="zh-CN" sz="2600" dirty="0" err="1">
                <a:solidFill>
                  <a:srgbClr val="FF0000"/>
                </a:solidFill>
                <a:sym typeface="Wingdings" panose="05000000000000000000" pitchFamily="2" charset="2"/>
              </a:rPr>
              <a:t>SegPhrase</a:t>
            </a:r>
            <a:r>
              <a:rPr lang="en-US" altLang="zh-CN" sz="2600" dirty="0">
                <a:solidFill>
                  <a:srgbClr val="FF0000"/>
                </a:solidFill>
                <a:sym typeface="Wingdings" panose="05000000000000000000" pitchFamily="2" charset="2"/>
              </a:rPr>
              <a:t>+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384165" lvl="2" indent="0">
              <a:buNone/>
            </a:pPr>
            <a:endParaRPr lang="en-US" altLang="zh-CN" sz="2400" dirty="0">
              <a:solidFill>
                <a:srgbClr val="000000"/>
              </a:solidFill>
            </a:endParaRPr>
          </a:p>
          <a:p>
            <a:pPr lvl="1">
              <a:spcAft>
                <a:spcPts val="600"/>
              </a:spcAft>
            </a:pPr>
            <a:endParaRPr lang="en-US" altLang="zh-CN" sz="2400" b="1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4990133" y="3465494"/>
            <a:ext cx="276225" cy="19355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0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uiExpand="1" build="p"/>
      <p:bldP spid="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89916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Performance: Precision Recall Curves on DBLP</a:t>
            </a:r>
            <a:endParaRPr lang="en-US" altLang="en-US" sz="4000" b="1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583723" y="1134207"/>
            <a:ext cx="4020309" cy="548176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Datasets:</a:t>
            </a: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Evaluation 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Wiki Phrases (based on internal links, ~7K high quality phrases)</a:t>
            </a:r>
          </a:p>
          <a:p>
            <a:pPr lvl="1"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Sampled 500</a:t>
            </a:r>
            <a:r>
              <a:rPr lang="en-US" altLang="zh-CN" sz="2200" b="1" dirty="0">
                <a:solidFill>
                  <a:srgbClr val="000000"/>
                </a:solidFill>
              </a:rPr>
              <a:t>*</a:t>
            </a:r>
            <a:r>
              <a:rPr lang="en-US" altLang="zh-CN" sz="2200" dirty="0">
                <a:solidFill>
                  <a:srgbClr val="000000"/>
                </a:solidFill>
              </a:rPr>
              <a:t>7 Wiki-uncovered</a:t>
            </a:r>
            <a:r>
              <a:rPr lang="en-US" altLang="zh-CN" sz="2200" b="1" dirty="0">
                <a:solidFill>
                  <a:srgbClr val="000000"/>
                </a:solidFill>
              </a:rPr>
              <a:t> </a:t>
            </a:r>
            <a:r>
              <a:rPr lang="en-US" altLang="zh-CN" sz="2200" dirty="0">
                <a:solidFill>
                  <a:srgbClr val="000000"/>
                </a:solidFill>
              </a:rPr>
              <a:t>phrases: Results evaluated by 3 reviewers</a:t>
            </a:r>
          </a:p>
          <a:p>
            <a:pPr defTabSz="914400"/>
            <a:r>
              <a:rPr lang="en-US" altLang="zh-CN" sz="2200" dirty="0">
                <a:solidFill>
                  <a:srgbClr val="000000"/>
                </a:solidFill>
              </a:rPr>
              <a:t>Compared with other phrase-mining methods</a:t>
            </a:r>
          </a:p>
          <a:p>
            <a:pPr lvl="1" defTabSz="914400"/>
            <a:r>
              <a:rPr lang="en-US" altLang="zh-CN" sz="2200" dirty="0">
                <a:solidFill>
                  <a:prstClr val="black"/>
                </a:solidFill>
              </a:rPr>
              <a:t>TF-IDF, C-Value, </a:t>
            </a:r>
            <a:r>
              <a:rPr lang="en-US" altLang="zh-CN" sz="2200" dirty="0" err="1">
                <a:solidFill>
                  <a:prstClr val="black"/>
                </a:solidFill>
              </a:rPr>
              <a:t>ConExtr</a:t>
            </a:r>
            <a:r>
              <a:rPr lang="en-US" altLang="zh-CN" sz="2200" dirty="0">
                <a:solidFill>
                  <a:prstClr val="black"/>
                </a:solidFill>
              </a:rPr>
              <a:t>, KEA, and </a:t>
            </a:r>
            <a:r>
              <a:rPr lang="en-US" altLang="zh-CN" sz="2200" dirty="0" err="1">
                <a:solidFill>
                  <a:prstClr val="black"/>
                </a:solidFill>
              </a:rPr>
              <a:t>ToPMine</a:t>
            </a:r>
            <a:endParaRPr lang="en-US" altLang="zh-CN" sz="2200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2200" dirty="0">
                <a:solidFill>
                  <a:srgbClr val="000000"/>
                </a:solidFill>
              </a:rPr>
              <a:t>Also, </a:t>
            </a:r>
            <a:r>
              <a:rPr lang="en-US" altLang="zh-CN" sz="2200" dirty="0" err="1">
                <a:solidFill>
                  <a:srgbClr val="000000"/>
                </a:solidFill>
              </a:rPr>
              <a:t>Segphrase</a:t>
            </a:r>
            <a:r>
              <a:rPr lang="en-US" altLang="zh-CN" sz="2200" dirty="0">
                <a:solidFill>
                  <a:srgbClr val="000000"/>
                </a:solidFill>
              </a:rPr>
              <a:t>+ is efficient, linearly scalable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258408" y="1134207"/>
          <a:ext cx="367518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2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35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880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49391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#docs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#words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#labels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27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DBLP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2.77M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71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Yelp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4.75M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145.1M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604033" y="2681728"/>
            <a:ext cx="7587967" cy="3492195"/>
            <a:chOff x="4604033" y="2681728"/>
            <a:chExt cx="7587967" cy="3492195"/>
          </a:xfrm>
        </p:grpSpPr>
        <p:sp>
          <p:nvSpPr>
            <p:cNvPr id="2" name="Rectangle 1"/>
            <p:cNvSpPr/>
            <p:nvPr/>
          </p:nvSpPr>
          <p:spPr>
            <a:xfrm>
              <a:off x="4614195" y="5920007"/>
              <a:ext cx="3611886" cy="253916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231F20"/>
                  </a:solidFill>
                  <a:latin typeface="Helvetica" panose="020B0604020202020204" pitchFamily="34" charset="0"/>
                </a:rPr>
                <a:t>Precision-Recall Curves on DBLP Data (Wiki Phrases)</a:t>
              </a:r>
              <a:endParaRPr lang="en-US" sz="2800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8291339" y="5920007"/>
              <a:ext cx="3900661" cy="2539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n-US" sz="1050" b="1" dirty="0">
                  <a:solidFill>
                    <a:srgbClr val="231F20"/>
                  </a:solidFill>
                  <a:latin typeface="Helvetica" panose="020B0604020202020204" pitchFamily="34" charset="0"/>
                </a:rPr>
                <a:t>Precision-Recall Curves on DBLP Data (Non Wiki-phrases)</a:t>
              </a:r>
              <a:endParaRPr lang="en-US" sz="105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033" y="2681728"/>
              <a:ext cx="3461694" cy="313187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5727" y="2801050"/>
              <a:ext cx="3487047" cy="3012548"/>
            </a:xfrm>
            <a:prstGeom prst="rect">
              <a:avLst/>
            </a:prstGeom>
          </p:spPr>
        </p:pic>
      </p:grpSp>
      <p:sp>
        <p:nvSpPr>
          <p:cNvPr id="15" name="Striped Right Arrow 14"/>
          <p:cNvSpPr/>
          <p:nvPr/>
        </p:nvSpPr>
        <p:spPr>
          <a:xfrm>
            <a:off x="3279530" y="1184315"/>
            <a:ext cx="448407" cy="35408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49086" y="1538396"/>
            <a:ext cx="2872402" cy="677108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Use only 300 human labeled phrases for training</a:t>
            </a:r>
          </a:p>
        </p:txBody>
      </p:sp>
      <p:sp>
        <p:nvSpPr>
          <p:cNvPr id="6" name="Striped Right Arrow 5"/>
          <p:cNvSpPr/>
          <p:nvPr/>
        </p:nvSpPr>
        <p:spPr>
          <a:xfrm rot="11156976">
            <a:off x="8079836" y="1732648"/>
            <a:ext cx="423006" cy="311115"/>
          </a:xfrm>
          <a:prstGeom prst="stripedRigh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5" grpId="0" animBg="1"/>
      <p:bldP spid="4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153317"/>
            <a:ext cx="12192000" cy="970085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Experimental Results: 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Interesting Phrases</a:t>
            </a:r>
            <a:b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Generated (From Titles &amp; Abstracts of SIGKDD)</a:t>
            </a:r>
            <a:endParaRPr lang="en-US" altLang="en-US" sz="4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</p:nvPr>
        </p:nvGraphicFramePr>
        <p:xfrm>
          <a:off x="1914275" y="1182802"/>
          <a:ext cx="799758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6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18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89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Query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SIGKDD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SegPhrase</a:t>
                      </a:r>
                      <a:r>
                        <a:rPr lang="en-US" sz="1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Chunking (TF-IDF &amp; C-Value)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8083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mining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</a:t>
                      </a:r>
                      <a:r>
                        <a:rPr lang="en-US" sz="1200" baseline="0" dirty="0"/>
                        <a:t> rule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</a:t>
                      </a:r>
                      <a:r>
                        <a:rPr lang="en-US" sz="1200" baseline="0" dirty="0"/>
                        <a:t> rule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knowledge</a:t>
                      </a:r>
                      <a:r>
                        <a:rPr lang="en-US" sz="1200" baseline="0" dirty="0"/>
                        <a:t> discovery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knowledge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frequent </a:t>
                      </a:r>
                      <a:r>
                        <a:rPr lang="en-US" sz="1200" dirty="0" err="1"/>
                        <a:t>itemset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time series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decision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association rule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search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rule set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domain</a:t>
                      </a:r>
                      <a:r>
                        <a:rPr lang="en-US" sz="1200" baseline="0" dirty="0"/>
                        <a:t> knowledge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concept 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important problem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knowledge acquisition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concurrency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gene expression data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conceptual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web</a:t>
                      </a:r>
                      <a:r>
                        <a:rPr lang="en-US" sz="1200" b="0" baseline="0" dirty="0">
                          <a:solidFill>
                            <a:schemeClr val="tx1"/>
                          </a:solidFill>
                        </a:rPr>
                        <a:t> content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AED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optimal solution</a:t>
                      </a:r>
                    </a:p>
                  </a:txBody>
                  <a:tcPr>
                    <a:solidFill>
                      <a:srgbClr val="FAE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frequent subgraph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semantic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intrusion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effective way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categorical attribute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space complexity</a:t>
                      </a:r>
                    </a:p>
                  </a:txBody>
                  <a:tcPr>
                    <a:solidFill>
                      <a:srgbClr val="F5D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small set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26734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22674" y="3592852"/>
            <a:ext cx="200514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FF0000"/>
                </a:solidFill>
              </a:rPr>
              <a:t>Only in </a:t>
            </a:r>
            <a:r>
              <a:rPr lang="en-US" sz="1800" dirty="0" err="1">
                <a:solidFill>
                  <a:srgbClr val="FF0000"/>
                </a:solidFill>
              </a:rPr>
              <a:t>SegPhrase</a:t>
            </a:r>
            <a:r>
              <a:rPr lang="en-US" sz="1800" dirty="0">
                <a:solidFill>
                  <a:srgbClr val="FF0000"/>
                </a:solidFill>
              </a:rPr>
              <a:t>+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0649" y="3099382"/>
            <a:ext cx="181121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1800" dirty="0">
                <a:solidFill>
                  <a:srgbClr val="002060"/>
                </a:solidFill>
              </a:rPr>
              <a:t>Only in Chunking</a:t>
            </a:r>
          </a:p>
        </p:txBody>
      </p:sp>
      <p:sp>
        <p:nvSpPr>
          <p:cNvPr id="3" name="Curved Left Arrow 2"/>
          <p:cNvSpPr/>
          <p:nvPr/>
        </p:nvSpPr>
        <p:spPr>
          <a:xfrm rot="11554549" flipH="1">
            <a:off x="5453752" y="3112187"/>
            <a:ext cx="170579" cy="48066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5674613" y="3953778"/>
            <a:ext cx="366136" cy="188431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>
            <a:off x="5179158" y="3970829"/>
            <a:ext cx="145893" cy="480665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Left Arrow 11"/>
          <p:cNvSpPr/>
          <p:nvPr/>
        </p:nvSpPr>
        <p:spPr>
          <a:xfrm>
            <a:off x="5403469" y="3980790"/>
            <a:ext cx="271143" cy="1274336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Left Arrow 12"/>
          <p:cNvSpPr/>
          <p:nvPr/>
        </p:nvSpPr>
        <p:spPr>
          <a:xfrm flipH="1">
            <a:off x="8378755" y="3468713"/>
            <a:ext cx="357457" cy="2680878"/>
          </a:xfrm>
          <a:prstGeom prst="curvedLef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/>
          <p:cNvSpPr/>
          <p:nvPr/>
        </p:nvSpPr>
        <p:spPr>
          <a:xfrm flipH="1">
            <a:off x="8610367" y="3462508"/>
            <a:ext cx="203877" cy="2084182"/>
          </a:xfrm>
          <a:prstGeom prst="curvedLef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/>
          <p:cNvSpPr/>
          <p:nvPr/>
        </p:nvSpPr>
        <p:spPr>
          <a:xfrm flipH="1">
            <a:off x="8759750" y="3468714"/>
            <a:ext cx="156919" cy="480665"/>
          </a:xfrm>
          <a:prstGeom prst="curvedLeftArrow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9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-209320"/>
            <a:ext cx="12192000" cy="1055626"/>
          </a:xfrm>
        </p:spPr>
        <p:txBody>
          <a:bodyPr>
            <a:noAutofit/>
          </a:bodyPr>
          <a:lstStyle/>
          <a:p>
            <a:pPr marL="547688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4000" b="1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altLang="zh-CN" sz="3200" b="1" dirty="0">
              <a:solidFill>
                <a:srgbClr val="0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>
          <a:xfrm>
            <a:off x="1905000" y="1447800"/>
            <a:ext cx="8610600" cy="4343400"/>
          </a:xfrm>
          <a:prstGeom prst="rect">
            <a:avLst/>
          </a:prstGeom>
        </p:spPr>
        <p:txBody>
          <a:bodyPr vert="horz" lIns="92075" tIns="46038" rIns="92075" bIns="46038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764244" y="1167321"/>
          <a:ext cx="5792216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377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87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763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Phrase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In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首席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执行官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CEO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中间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偏右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Middle-right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百度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百科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Baidu </a:t>
                      </a:r>
                      <a:r>
                        <a:rPr lang="en-US" sz="1600" dirty="0" err="1">
                          <a:latin typeface="+mn-lt"/>
                        </a:rPr>
                        <a:t>Pedia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热带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气旋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Tropical cyclone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中国科学院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院士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Fellow of Chinese Academy of Sciences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十大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中文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金曲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Top-10 Chinese Songs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全球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资讯网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Global News 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天一阁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藏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明代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科举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录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选刊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A Chinese</a:t>
                      </a:r>
                      <a:r>
                        <a:rPr lang="en-US" sz="1600" baseline="0" dirty="0">
                          <a:latin typeface="+mn-lt"/>
                        </a:rPr>
                        <a:t> book name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75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9934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国家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戏剧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院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National Theater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9935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lt"/>
                        </a:rPr>
                        <a:t>谢谢</a:t>
                      </a:r>
                      <a:r>
                        <a:rPr lang="en-US" altLang="zh-CN" sz="1600" dirty="0">
                          <a:latin typeface="+mn-lt"/>
                        </a:rPr>
                        <a:t>_</a:t>
                      </a:r>
                      <a:r>
                        <a:rPr lang="zh-CN" altLang="en-US" sz="1600" dirty="0">
                          <a:latin typeface="+mn-lt"/>
                        </a:rPr>
                        <a:t>你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Thank you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805" y="1167320"/>
            <a:ext cx="4890140" cy="557394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Both </a:t>
            </a:r>
            <a:r>
              <a:rPr lang="en-US" sz="2400" dirty="0" err="1">
                <a:solidFill>
                  <a:srgbClr val="000000"/>
                </a:solidFill>
              </a:rPr>
              <a:t>ToPMine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SegPhrase</a:t>
            </a:r>
            <a:r>
              <a:rPr lang="en-US" sz="24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SegPhrase</a:t>
            </a:r>
            <a:r>
              <a:rPr lang="en-US" sz="24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548640" lvl="1">
              <a:spcAft>
                <a:spcPts val="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ToPMine</a:t>
            </a:r>
            <a:r>
              <a:rPr lang="en-US" sz="2400" dirty="0">
                <a:solidFill>
                  <a:srgbClr val="000000"/>
                </a:solidFill>
              </a:rPr>
              <a:t> on Arabic (</a:t>
            </a:r>
            <a:r>
              <a:rPr lang="en-US" altLang="en-US" sz="2400" dirty="0"/>
              <a:t>From Quran (Fus7a Arabic)(no preprocessing)</a:t>
            </a:r>
          </a:p>
          <a:p>
            <a:pPr marL="669290" lvl="2">
              <a:spcAft>
                <a:spcPts val="600"/>
              </a:spcAft>
            </a:pPr>
            <a:r>
              <a:rPr lang="en-US" altLang="en-US" sz="2400" dirty="0"/>
              <a:t>Experimental results of Arabic phrases:</a:t>
            </a:r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</a:rPr>
              <a:t>كفروا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515938" lvl="2" indent="0" defTabSz="457200" eaLnBrk="0" hangingPunct="0">
              <a:spcAft>
                <a:spcPts val="600"/>
              </a:spcAft>
              <a:buSzPct val="70000"/>
              <a:buNone/>
            </a:pPr>
            <a:r>
              <a:rPr lang="x-none" sz="24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400" dirty="0">
                <a:solidFill>
                  <a:prstClr val="black"/>
                </a:solidFill>
                <a:sym typeface="Wingdings"/>
              </a:rPr>
              <a:t> In the name of God the Gracious and Merciful</a:t>
            </a:r>
          </a:p>
        </p:txBody>
      </p:sp>
      <p:sp>
        <p:nvSpPr>
          <p:cNvPr id="3" name="Striped Right Arrow 2"/>
          <p:cNvSpPr/>
          <p:nvPr/>
        </p:nvSpPr>
        <p:spPr>
          <a:xfrm rot="21267541">
            <a:off x="5018034" y="2645547"/>
            <a:ext cx="577049" cy="452761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286" y="1136965"/>
            <a:ext cx="11328787" cy="2622371"/>
          </a:xfrm>
        </p:spPr>
        <p:txBody>
          <a:bodyPr/>
          <a:lstStyle/>
          <a:p>
            <a:r>
              <a:rPr lang="en-US" dirty="0" err="1"/>
              <a:t>AutoPhrase</a:t>
            </a:r>
            <a:r>
              <a:rPr lang="en-US" dirty="0"/>
              <a:t>: </a:t>
            </a:r>
            <a:r>
              <a:rPr lang="en-US" i="1" dirty="0"/>
              <a:t>Automatic</a:t>
            </a:r>
            <a:r>
              <a:rPr lang="en-US" dirty="0"/>
              <a:t> extraction of high-quality phrases (e.g., scientific terms and general entity names) in a given corpus (e.g., research papers and news) </a:t>
            </a:r>
          </a:p>
          <a:p>
            <a:r>
              <a:rPr lang="en-US" b="1" dirty="0"/>
              <a:t>Major features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No human efforts; multiple languages; high performance—precision, recall, efficiency</a:t>
            </a:r>
          </a:p>
          <a:p>
            <a:pPr lvl="1"/>
            <a:r>
              <a:rPr lang="en-US" b="1" dirty="0"/>
              <a:t>Distant training</a:t>
            </a:r>
            <a:r>
              <a:rPr lang="en-US" dirty="0"/>
              <a:t>: Utilize quality phrases in KBs (e.g., Wiki) as </a:t>
            </a:r>
            <a:r>
              <a:rPr lang="en-US" i="1" dirty="0"/>
              <a:t>positive </a:t>
            </a:r>
            <a:r>
              <a:rPr lang="en-US" dirty="0"/>
              <a:t>phrase labels</a:t>
            </a:r>
          </a:p>
          <a:p>
            <a:r>
              <a:rPr lang="en-US" b="1" dirty="0"/>
              <a:t>Innovation: </a:t>
            </a:r>
            <a:r>
              <a:rPr lang="en-US" dirty="0"/>
              <a:t>Sampling-based label generation for robust, positive-only distant training </a:t>
            </a:r>
          </a:p>
          <a:p>
            <a:pPr lvl="1"/>
            <a:endParaRPr lang="en-US" sz="2000" dirty="0"/>
          </a:p>
          <a:p>
            <a:pPr lvl="1"/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" y="3759336"/>
            <a:ext cx="12139474" cy="27508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826F04BA-F777-4390-96FC-07ABBBE9F832}"/>
              </a:ext>
            </a:extLst>
          </p:cNvPr>
          <p:cNvSpPr txBox="1">
            <a:spLocks/>
          </p:cNvSpPr>
          <p:nvPr/>
        </p:nvSpPr>
        <p:spPr>
          <a:xfrm>
            <a:off x="0" y="183722"/>
            <a:ext cx="12155329" cy="673979"/>
          </a:xfrm>
          <a:prstGeom prst="rect">
            <a:avLst/>
          </a:prstGeom>
        </p:spPr>
        <p:txBody>
          <a:bodyPr vert="horz" lIns="91438" tIns="45719" rIns="91438" bIns="45719" rtlCol="0" anchor="b">
            <a:normAutofit fontScale="75000" lnSpcReduction="20000"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AutoPhrase</a:t>
            </a:r>
            <a:r>
              <a:rPr lang="en-US" dirty="0"/>
              <a:t>: Automated Phrase Mining by Distant Supervision</a:t>
            </a:r>
          </a:p>
        </p:txBody>
      </p:sp>
    </p:spTree>
    <p:extLst>
      <p:ext uri="{BB962C8B-B14F-4D97-AF65-F5344CB8AC3E}">
        <p14:creationId xmlns:p14="http://schemas.microsoft.com/office/powerpoint/2010/main" val="38333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399" y="1219135"/>
            <a:ext cx="6801164" cy="1744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52494"/>
            <a:ext cx="11887200" cy="673979"/>
          </a:xfrm>
        </p:spPr>
        <p:txBody>
          <a:bodyPr>
            <a:normAutofit/>
          </a:bodyPr>
          <a:lstStyle/>
          <a:p>
            <a:r>
              <a:rPr lang="en-US" sz="4000" b="0" dirty="0"/>
              <a:t>Robust Positive-Only Distant Training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014" y="1287701"/>
            <a:ext cx="4926467" cy="1606923"/>
          </a:xfrm>
        </p:spPr>
        <p:txBody>
          <a:bodyPr/>
          <a:lstStyle/>
          <a:p>
            <a:r>
              <a:rPr lang="en-US" dirty="0"/>
              <a:t>In each base classifier, randomly sample K </a:t>
            </a:r>
            <a:r>
              <a:rPr lang="en-US" i="1" dirty="0"/>
              <a:t>positive</a:t>
            </a:r>
            <a:r>
              <a:rPr lang="en-US" dirty="0"/>
              <a:t> (e.g., wiki titles, keywords, links) and K </a:t>
            </a:r>
            <a:r>
              <a:rPr lang="en-US" i="1" dirty="0"/>
              <a:t>noisy negative labels</a:t>
            </a:r>
            <a:r>
              <a:rPr lang="en-US" dirty="0"/>
              <a:t> from the pools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5100" y="3135087"/>
            <a:ext cx="11090496" cy="3546372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Noisy negative pool: may still have </a:t>
            </a:r>
            <a:r>
              <a:rPr lang="el-GR" dirty="0">
                <a:latin typeface="Calibri" panose="020F0502020204030204" pitchFamily="34" charset="0"/>
              </a:rPr>
              <a:t>δ</a:t>
            </a:r>
            <a:r>
              <a:rPr lang="en-US" dirty="0"/>
              <a:t> quality phrases among the K negative labels</a:t>
            </a:r>
          </a:p>
          <a:p>
            <a:r>
              <a:rPr lang="en-US" dirty="0"/>
              <a:t>They form “perturbed training set”: size-2K subset of the full set of all phrases where the labels of some quality phrases are switched from positive to negative</a:t>
            </a:r>
          </a:p>
          <a:p>
            <a:r>
              <a:rPr lang="en-US" dirty="0"/>
              <a:t>Each base classifier can be viewed as randomly drawn K phrase candidates with replacement from the positive pool and the negative pool respectively   </a:t>
            </a:r>
          </a:p>
          <a:p>
            <a:pPr lvl="1"/>
            <a:r>
              <a:rPr lang="en-US" dirty="0"/>
              <a:t>Grow an unpruned decision tree to the point of separating all phrases to meet this requirement</a:t>
            </a:r>
          </a:p>
          <a:p>
            <a:r>
              <a:rPr lang="en-US" dirty="0"/>
              <a:t>Use an </a:t>
            </a:r>
            <a:r>
              <a:rPr lang="en-US" i="1" dirty="0"/>
              <a:t>ensemble classifier </a:t>
            </a:r>
            <a:r>
              <a:rPr lang="en-US" dirty="0"/>
              <a:t>that averages the results of independently trained base classifiers</a:t>
            </a:r>
          </a:p>
        </p:txBody>
      </p:sp>
    </p:spTree>
    <p:extLst>
      <p:ext uri="{BB962C8B-B14F-4D97-AF65-F5344CB8AC3E}">
        <p14:creationId xmlns:p14="http://schemas.microsoft.com/office/powerpoint/2010/main" val="289209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219199"/>
            <a:ext cx="11104748" cy="4580709"/>
          </a:xfrm>
        </p:spPr>
        <p:txBody>
          <a:bodyPr>
            <a:normAutofit/>
          </a:bodyPr>
          <a:lstStyle/>
          <a:p>
            <a:r>
              <a:rPr lang="en-US" sz="2400" dirty="0"/>
              <a:t>Theoretical Analysis</a:t>
            </a:r>
          </a:p>
          <a:p>
            <a:pPr lvl="1"/>
            <a:r>
              <a:rPr lang="en-US" sz="2400" dirty="0"/>
              <a:t>T base classifiers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Exponentially decreasing</a:t>
            </a:r>
          </a:p>
          <a:p>
            <a:endParaRPr lang="en-US" sz="2400" dirty="0"/>
          </a:p>
          <a:p>
            <a:r>
              <a:rPr lang="en-US" sz="2400" dirty="0"/>
              <a:t>Empirical Performance</a:t>
            </a:r>
          </a:p>
          <a:p>
            <a:pPr lvl="1"/>
            <a:r>
              <a:rPr lang="en-US" sz="2400" dirty="0"/>
              <a:t>AUC to evaluate the ranking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23" y="2225176"/>
            <a:ext cx="4746006" cy="104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Is </a:t>
            </a:r>
            <a:r>
              <a:rPr lang="en-US" sz="4000" b="0" dirty="0"/>
              <a:t>Positive-Only Distant Training </a:t>
            </a:r>
            <a:r>
              <a:rPr lang="en-US" sz="4000" dirty="0"/>
              <a:t>Robust?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98819" y="3529849"/>
            <a:ext cx="3157538" cy="2630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68" y="1283843"/>
            <a:ext cx="2995328" cy="2270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468" y="4362387"/>
            <a:ext cx="2985659" cy="230625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234589" y="3529849"/>
            <a:ext cx="3157538" cy="2630201"/>
          </a:xfrm>
          <a:prstGeom prst="rect">
            <a:avLst/>
          </a:prstGeom>
        </p:spPr>
        <p:txBody>
          <a:bodyPr vert="horz" lIns="51434" tIns="25717" rIns="51434" bIns="25717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F25E46F-3C04-4C2B-9A14-E7498FB75869}"/>
              </a:ext>
            </a:extLst>
          </p:cNvPr>
          <p:cNvSpPr txBox="1"/>
          <p:nvPr/>
        </p:nvSpPr>
        <p:spPr>
          <a:xfrm>
            <a:off x="1331608" y="5315160"/>
            <a:ext cx="4413865" cy="96949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Note: AUC (Area Under Curve), with value range [0,1], is a classification measure to be introduced in the classification module</a:t>
            </a:r>
          </a:p>
        </p:txBody>
      </p:sp>
    </p:spTree>
    <p:extLst>
      <p:ext uri="{BB962C8B-B14F-4D97-AF65-F5344CB8AC3E}">
        <p14:creationId xmlns:p14="http://schemas.microsoft.com/office/powerpoint/2010/main" val="250760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74" y="225333"/>
            <a:ext cx="11887200" cy="673979"/>
          </a:xfrm>
        </p:spPr>
        <p:txBody>
          <a:bodyPr>
            <a:normAutofit/>
          </a:bodyPr>
          <a:lstStyle/>
          <a:p>
            <a:r>
              <a:rPr lang="en-US" sz="4000" dirty="0"/>
              <a:t>Modeling Single-Word Phrases: Enhancing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542" y="1155072"/>
            <a:ext cx="11078652" cy="5477595"/>
          </a:xfrm>
        </p:spPr>
        <p:txBody>
          <a:bodyPr/>
          <a:lstStyle/>
          <a:p>
            <a:r>
              <a:rPr lang="en-US" dirty="0" err="1"/>
              <a:t>AutoPhrase</a:t>
            </a:r>
            <a:r>
              <a:rPr lang="en-US" dirty="0"/>
              <a:t> simultaneously models single-word and multi-word phrases </a:t>
            </a:r>
          </a:p>
          <a:p>
            <a:pPr lvl="1"/>
            <a:r>
              <a:rPr lang="en-US" dirty="0"/>
              <a:t>A phrase can also be a single word, as long as it functions as a constituent in the syntax of a sentence, e.g., “UIUC”, “Illinois”</a:t>
            </a:r>
          </a:p>
          <a:p>
            <a:pPr lvl="1"/>
            <a:r>
              <a:rPr lang="en-US" dirty="0"/>
              <a:t>Based on our experiments: 10%~30% quality phrases are single-word phrases</a:t>
            </a:r>
          </a:p>
          <a:p>
            <a:r>
              <a:rPr lang="en-US" dirty="0"/>
              <a:t>Criteria for modeling single-word phrases</a:t>
            </a:r>
          </a:p>
          <a:p>
            <a:pPr lvl="1"/>
            <a:r>
              <a:rPr lang="en-US" b="1" dirty="0"/>
              <a:t>Popularity</a:t>
            </a:r>
            <a:r>
              <a:rPr lang="en-US" dirty="0"/>
              <a:t>: Sufficiently frequent in a given corpus</a:t>
            </a:r>
          </a:p>
          <a:p>
            <a:pPr lvl="1"/>
            <a:r>
              <a:rPr lang="en-US" b="1" dirty="0"/>
              <a:t>Informativeness</a:t>
            </a:r>
            <a:r>
              <a:rPr lang="en-US" dirty="0"/>
              <a:t>: Indicative of a specific topic or concept</a:t>
            </a:r>
          </a:p>
          <a:p>
            <a:pPr lvl="1"/>
            <a:r>
              <a:rPr lang="en-US" b="1" dirty="0"/>
              <a:t>Independence</a:t>
            </a:r>
            <a:r>
              <a:rPr lang="en-US" dirty="0"/>
              <a:t>: A quality single-word phrase is more likely a complete semantic unit in a given document</a:t>
            </a:r>
          </a:p>
          <a:p>
            <a:r>
              <a:rPr lang="en-US" dirty="0"/>
              <a:t>Example:  Is the following good single-word phrase?</a:t>
            </a:r>
          </a:p>
          <a:p>
            <a:pPr lvl="1"/>
            <a:r>
              <a:rPr lang="en-US" dirty="0"/>
              <a:t>“CMU”?  Yes (frequent, informative, independent)</a:t>
            </a:r>
          </a:p>
          <a:p>
            <a:pPr lvl="1"/>
            <a:r>
              <a:rPr lang="en-US" dirty="0"/>
              <a:t>“this”?  No (not informative)</a:t>
            </a:r>
          </a:p>
          <a:p>
            <a:pPr lvl="1"/>
            <a:r>
              <a:rPr lang="en-US" dirty="0"/>
              <a:t>“united”? No (not independent, may be in “United States”, “United Airline”,…)</a:t>
            </a:r>
          </a:p>
        </p:txBody>
      </p:sp>
    </p:spTree>
    <p:extLst>
      <p:ext uri="{BB962C8B-B14F-4D97-AF65-F5344CB8AC3E}">
        <p14:creationId xmlns:p14="http://schemas.microsoft.com/office/powerpoint/2010/main" val="340355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69945"/>
          <a:stretch/>
        </p:blipFill>
        <p:spPr>
          <a:xfrm>
            <a:off x="0" y="1705392"/>
            <a:ext cx="4069080" cy="3185626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l="35626" r="34826"/>
          <a:stretch/>
        </p:blipFill>
        <p:spPr>
          <a:xfrm>
            <a:off x="4127142" y="1705392"/>
            <a:ext cx="4000500" cy="3185626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l="70409"/>
          <a:stretch/>
        </p:blipFill>
        <p:spPr>
          <a:xfrm>
            <a:off x="8185705" y="1705392"/>
            <a:ext cx="4006295" cy="3185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909" y="1355366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Computer Science Papers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6259" y="1355365"/>
            <a:ext cx="335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Yelp Business Reviews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3493" y="1355363"/>
            <a:ext cx="2599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Wikipedia Articles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AutoPhrase</a:t>
            </a:r>
            <a:r>
              <a:rPr lang="en-US" sz="4000" b="1" dirty="0"/>
              <a:t>:</a:t>
            </a:r>
            <a:r>
              <a:rPr lang="en-US" sz="4000" dirty="0"/>
              <a:t> </a:t>
            </a:r>
            <a:r>
              <a:rPr lang="en-US" sz="4000" b="1" dirty="0"/>
              <a:t>Cross-Domain</a:t>
            </a:r>
            <a:r>
              <a:rPr lang="en-US" sz="4000" dirty="0"/>
              <a:t> Evaluation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65686"/>
            <a:ext cx="317258" cy="3327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45717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353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531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708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5886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062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239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417" algn="l" defTabSz="45717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75878" y="5524086"/>
            <a:ext cx="9782858" cy="384721"/>
          </a:xfrm>
          <a:prstGeom prst="rect">
            <a:avLst/>
          </a:prstGeom>
          <a:solidFill>
            <a:srgbClr val="DA551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SegPhrase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(SIGMOD’15): Outperformed </a:t>
            </a:r>
            <a:r>
              <a:rPr lang="en-US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TopMine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(VLDB’15) and many other methods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5878" y="5904593"/>
            <a:ext cx="9782858" cy="384721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TF-IDF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Stanford NLP Parser (</a:t>
            </a:r>
            <a:r>
              <a:rPr lang="en-US" dirty="0"/>
              <a:t>LREC’16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+ Ranked by TF-IDF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878" y="6280605"/>
            <a:ext cx="9782858" cy="384721"/>
          </a:xfrm>
          <a:prstGeom prst="rect">
            <a:avLst/>
          </a:prstGeom>
          <a:solidFill>
            <a:srgbClr val="7C2B8C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TextRank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(ACL’04): Stanford NLP Parser (</a:t>
            </a:r>
            <a:r>
              <a:rPr lang="en-US" dirty="0"/>
              <a:t>LREC’16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) + Ranked by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TextRank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F019536-49D6-0D4F-86FB-BE62A026B1FD}"/>
              </a:ext>
            </a:extLst>
          </p:cNvPr>
          <p:cNvSpPr txBox="1"/>
          <p:nvPr/>
        </p:nvSpPr>
        <p:spPr>
          <a:xfrm>
            <a:off x="13157200" y="546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AE64AD4-6970-449F-885D-6F6324C546C6}"/>
              </a:ext>
            </a:extLst>
          </p:cNvPr>
          <p:cNvSpPr txBox="1"/>
          <p:nvPr/>
        </p:nvSpPr>
        <p:spPr>
          <a:xfrm>
            <a:off x="775878" y="5131401"/>
            <a:ext cx="10162087" cy="384721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AutoPhrase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(TKDE’18): Best performing and generating multi-word and single word phrases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3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" y="304800"/>
            <a:ext cx="119888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Rare Patterns vs. Negative Patterns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1143000"/>
            <a:ext cx="9490635" cy="53340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Rare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Very low support but interesting (e.g., buying Rolex watches)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How to mine them? Setting individualized, group-based min-support thresholds for different groups of items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Negative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Negatively correlated: Unlikely to happen together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Ex.:  Since it is unlikely that the same customer buys both a </a:t>
            </a:r>
            <a:r>
              <a:rPr lang="en-US" altLang="en-US" sz="2400" dirty="0">
                <a:solidFill>
                  <a:srgbClr val="FF0000"/>
                </a:solidFill>
              </a:rPr>
              <a:t>Ford Expedition</a:t>
            </a:r>
            <a:r>
              <a:rPr lang="en-US" altLang="en-US" sz="2400" dirty="0"/>
              <a:t> (an SUV car) and a </a:t>
            </a:r>
            <a:r>
              <a:rPr lang="en-US" altLang="en-US" sz="2400" dirty="0">
                <a:solidFill>
                  <a:srgbClr val="FF0000"/>
                </a:solidFill>
              </a:rPr>
              <a:t>Ford Fusion </a:t>
            </a:r>
            <a:r>
              <a:rPr lang="en-US" altLang="en-US" sz="2400" dirty="0"/>
              <a:t>(a hybrid car), buying a </a:t>
            </a:r>
            <a:r>
              <a:rPr lang="en-US" altLang="en-US" sz="2400" dirty="0">
                <a:solidFill>
                  <a:srgbClr val="FF0000"/>
                </a:solidFill>
              </a:rPr>
              <a:t>Ford Expedition </a:t>
            </a:r>
            <a:r>
              <a:rPr lang="en-US" altLang="en-US" sz="2400" dirty="0"/>
              <a:t>and buying a </a:t>
            </a:r>
            <a:r>
              <a:rPr lang="en-US" altLang="en-US" sz="2400" dirty="0">
                <a:solidFill>
                  <a:srgbClr val="FF0000"/>
                </a:solidFill>
              </a:rPr>
              <a:t>Ford Fusion </a:t>
            </a:r>
            <a:r>
              <a:rPr lang="en-US" altLang="en-US" sz="2400" dirty="0"/>
              <a:t>are likely negatively correlated patterns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How to define negative patterns?</a:t>
            </a:r>
          </a:p>
        </p:txBody>
      </p:sp>
    </p:spTree>
    <p:extLst>
      <p:ext uri="{BB962C8B-B14F-4D97-AF65-F5344CB8AC3E}">
        <p14:creationId xmlns:p14="http://schemas.microsoft.com/office/powerpoint/2010/main" val="321453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245935"/>
            <a:ext cx="12186376" cy="3573504"/>
            <a:chOff x="0" y="3278769"/>
            <a:chExt cx="12186376" cy="3573504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3561660"/>
              <a:ext cx="12186376" cy="3290613"/>
              <a:chOff x="666336" y="2195233"/>
              <a:chExt cx="10977876" cy="2964290"/>
            </a:xfrm>
          </p:grpSpPr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66336" y="2195233"/>
                <a:ext cx="3758673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286577" y="2240614"/>
                <a:ext cx="3742459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996346" y="2249596"/>
                <a:ext cx="3647866" cy="2909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1763937" y="3278771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English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42147" y="3278771"/>
              <a:ext cx="12987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Spanish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24948" y="3278769"/>
              <a:ext cx="13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Chinese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AutoPhrase</a:t>
            </a:r>
            <a:r>
              <a:rPr lang="en-US" b="1" dirty="0"/>
              <a:t>: Cross-Language</a:t>
            </a:r>
            <a:r>
              <a:rPr lang="en-US" dirty="0"/>
              <a:t> Evaluation Results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459" y="5438057"/>
            <a:ext cx="8607780" cy="384721"/>
          </a:xfrm>
          <a:prstGeom prst="rect">
            <a:avLst/>
          </a:prstGeom>
          <a:solidFill>
            <a:srgbClr val="DA551C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WrapSegPhrase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non-English characters 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English letters &amp; </a:t>
            </a:r>
            <a:r>
              <a:rPr lang="en-US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SegPhrase</a:t>
            </a:r>
            <a:endParaRPr lang="en-US" dirty="0">
              <a:solidFill>
                <a:prstClr val="black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4458" y="5873155"/>
            <a:ext cx="8607781" cy="384721"/>
          </a:xfrm>
          <a:prstGeom prst="rect">
            <a:avLst/>
          </a:prstGeom>
          <a:solidFill>
            <a:schemeClr val="accent6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JiebaSeg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Specifically for Chinese; Dictionaries &amp; Hidden Markov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458" y="6302792"/>
            <a:ext cx="8607781" cy="384721"/>
          </a:xfrm>
          <a:prstGeom prst="rect">
            <a:avLst/>
          </a:prstGeom>
          <a:solidFill>
            <a:srgbClr val="4CBEEF">
              <a:alpha val="45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Helvetica" charset="0"/>
                <a:ea typeface="Helvetica" charset="0"/>
                <a:cs typeface="Helvetica" charset="0"/>
              </a:rPr>
              <a:t>AnsjSeg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: Specifically for Chinese; Dictionaries &amp; Conditional Random Fields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FFA0594-B584-4C18-B929-167836E07D08}"/>
              </a:ext>
            </a:extLst>
          </p:cNvPr>
          <p:cNvSpPr txBox="1"/>
          <p:nvPr/>
        </p:nvSpPr>
        <p:spPr>
          <a:xfrm>
            <a:off x="854458" y="5002959"/>
            <a:ext cx="10162087" cy="384721"/>
          </a:xfrm>
          <a:prstGeom prst="rect">
            <a:avLst/>
          </a:prstGeom>
          <a:solidFill>
            <a:schemeClr val="bg2">
              <a:lumMod val="7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AutoPhrase</a:t>
            </a:r>
            <a:r>
              <a:rPr lang="en-US" dirty="0">
                <a:solidFill>
                  <a:prstClr val="black"/>
                </a:solidFill>
                <a:latin typeface="Helvetica" charset="0"/>
                <a:ea typeface="Helvetica" charset="0"/>
                <a:cs typeface="Helvetica" charset="0"/>
              </a:rPr>
              <a:t> (TKDE’18): Best performing and generating multi-word and single word phrases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633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6DFE6-1268-BF4E-85E8-8E7123343B70}" type="slidenum">
              <a:rPr kumimoji="0" 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422590" y="1189355"/>
          <a:ext cx="9346819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444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205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Phrase’s</a:t>
                      </a:r>
                    </a:p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Phrase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Translation</a:t>
                      </a:r>
                      <a:r>
                        <a:rPr lang="en-US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(Explanation)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江苏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舜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天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(the</a:t>
                      </a:r>
                      <a:r>
                        <a:rPr lang="en-US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name of a soccer team)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苦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艾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酒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Absinthe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白发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魔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女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(the name of a novel/TV-series)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笔记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型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电脑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notebook</a:t>
                      </a:r>
                      <a:r>
                        <a:rPr lang="en-US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computer, laptop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首席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执行官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CEO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99,994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计算机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科学技术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Computer Science and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99,995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恒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天然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Fonterra (a company)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99,996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中国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作家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协会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副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主席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The Vice President of Writers Association of 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99,997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维他命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_b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Vitamin</a:t>
                      </a:r>
                      <a:r>
                        <a:rPr lang="en-US" baseline="0" dirty="0">
                          <a:latin typeface="Helvetica" charset="0"/>
                          <a:ea typeface="Helvetica" charset="0"/>
                          <a:cs typeface="Helvetica" charset="0"/>
                        </a:rPr>
                        <a:t> B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99,998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舆论</a:t>
                      </a:r>
                      <a:r>
                        <a:rPr lang="en-US" altLang="zh-CN" dirty="0">
                          <a:latin typeface="Helvetica" charset="0"/>
                          <a:ea typeface="Helvetica" charset="0"/>
                          <a:cs typeface="Helvetica" charset="0"/>
                        </a:rPr>
                        <a:t>_</a:t>
                      </a:r>
                      <a:r>
                        <a:rPr lang="zh-CN" alt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导向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controlled guidance of the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>
                          <a:latin typeface="Helvetica" charset="0"/>
                          <a:ea typeface="Helvetica" charset="0"/>
                          <a:cs typeface="Helvetica" charset="0"/>
                        </a:rPr>
                        <a:t>…</a:t>
                      </a:r>
                      <a:endParaRPr lang="en-US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6" name="Content Placeholder 2"/>
          <p:cNvSpPr txBox="1">
            <a:spLocks/>
          </p:cNvSpPr>
          <p:nvPr/>
        </p:nvSpPr>
        <p:spPr>
          <a:xfrm>
            <a:off x="1030514" y="3329736"/>
            <a:ext cx="9872617" cy="886233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" charset="0"/>
                <a:cs typeface="Helvetica" charset="0"/>
              </a:rPr>
              <a:t>The size of positive pool is about 29,000</a:t>
            </a:r>
          </a:p>
          <a:p>
            <a:pPr marL="341313" marR="0" lvl="0" indent="-341313" algn="l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" charset="0"/>
                <a:cs typeface="Helvetica" charset="0"/>
              </a:rPr>
              <a:t>AutoPhrase finds more than 116,000 quality phrases (quality score &gt; 0.5)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CCE1A2BE-8C96-4B9B-BB47-59C081AE6F81}"/>
              </a:ext>
            </a:extLst>
          </p:cNvPr>
          <p:cNvSpPr txBox="1">
            <a:spLocks/>
          </p:cNvSpPr>
          <p:nvPr/>
        </p:nvSpPr>
        <p:spPr>
          <a:xfrm>
            <a:off x="57497" y="136525"/>
            <a:ext cx="12134503" cy="738909"/>
          </a:xfrm>
          <a:prstGeom prst="rect">
            <a:avLst/>
          </a:prstGeom>
        </p:spPr>
        <p:txBody>
          <a:bodyPr vert="horz" lIns="91436" tIns="45718" rIns="91436" bIns="45718" rtlCol="0" anchor="b">
            <a:normAutofit fontScale="85000" lnSpcReduction="10000"/>
          </a:bodyPr>
          <a:lstStyle>
            <a:lvl1pPr marL="0"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51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AutoPhrase</a:t>
            </a:r>
            <a:r>
              <a:rPr lang="en-US" altLang="zh-CN" dirty="0"/>
              <a:t>: An Example Run From Chinese Wikipedia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10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050634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dirty="0"/>
              <a:t>Pattern Mining: Advanced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9979" y="1131454"/>
            <a:ext cx="10532282" cy="5574146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Various Kinds of Patterns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Compressed or Approximate Patterns  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Constraint-based Pattern Mining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Sequential Patterns</a:t>
            </a:r>
            <a:endParaRPr lang="en-US" b="1" dirty="0"/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Mining Subgraph Patterns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b="1" i="0" u="none" strike="noStrike" baseline="0" dirty="0"/>
              <a:t>Pattern Mining: Application Examples</a:t>
            </a:r>
          </a:p>
          <a:p>
            <a:pPr marL="457200" indent="-457200">
              <a:lnSpc>
                <a:spcPct val="200000"/>
              </a:lnSpc>
              <a:buSzTx/>
            </a:pPr>
            <a:r>
              <a:rPr lang="en-US" altLang="en-US" b="1" dirty="0"/>
              <a:t>Summary</a:t>
            </a:r>
            <a:endParaRPr lang="en-US" altLang="en-US" sz="2800" b="1" dirty="0"/>
          </a:p>
        </p:txBody>
      </p:sp>
      <p:sp>
        <p:nvSpPr>
          <p:cNvPr id="2" name="Striped Right Arrow 1"/>
          <p:cNvSpPr/>
          <p:nvPr/>
        </p:nvSpPr>
        <p:spPr>
          <a:xfrm rot="9075611">
            <a:off x="2982739" y="6069289"/>
            <a:ext cx="502920" cy="457200"/>
          </a:xfrm>
          <a:prstGeom prst="stripedRightArrow">
            <a:avLst/>
          </a:prstGeom>
          <a:solidFill>
            <a:srgbClr val="00808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16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Summary: Pattern Mining: Advanced Methods (I)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302" y="1159842"/>
            <a:ext cx="5447938" cy="5462337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150000"/>
              </a:lnSpc>
              <a:buSzTx/>
            </a:pPr>
            <a:r>
              <a:rPr lang="en-US" altLang="en-US" dirty="0"/>
              <a:t>Mining Diverse Patterns</a:t>
            </a:r>
          </a:p>
          <a:p>
            <a:pPr marL="688969" lvl="1" indent="-457200">
              <a:lnSpc>
                <a:spcPct val="150000"/>
              </a:lnSpc>
              <a:buSzTx/>
            </a:pPr>
            <a:r>
              <a:rPr lang="en-US" altLang="en-US" dirty="0"/>
              <a:t>Mining Multiple-Level Associations</a:t>
            </a:r>
          </a:p>
          <a:p>
            <a:pPr marL="688969" lvl="1" indent="-457200">
              <a:lnSpc>
                <a:spcPct val="150000"/>
              </a:lnSpc>
              <a:buSzTx/>
            </a:pPr>
            <a:r>
              <a:rPr lang="en-US" altLang="en-US" dirty="0"/>
              <a:t>Mining Multi-Dimensional Associations</a:t>
            </a:r>
          </a:p>
          <a:p>
            <a:pPr marL="688969" lvl="1" indent="-457200">
              <a:lnSpc>
                <a:spcPct val="150000"/>
              </a:lnSpc>
              <a:buSzTx/>
            </a:pPr>
            <a:r>
              <a:rPr lang="en-US" altLang="en-US" dirty="0"/>
              <a:t>Mining Quantitative Associations</a:t>
            </a:r>
          </a:p>
          <a:p>
            <a:pPr marL="688969" lvl="1" indent="-457200">
              <a:lnSpc>
                <a:spcPct val="150000"/>
              </a:lnSpc>
              <a:buSzTx/>
            </a:pPr>
            <a:r>
              <a:rPr lang="en-US" altLang="en-US" dirty="0"/>
              <a:t>Mining Negative Correlations</a:t>
            </a:r>
          </a:p>
          <a:p>
            <a:pPr marL="688969" lvl="1" indent="-457200">
              <a:lnSpc>
                <a:spcPct val="150000"/>
              </a:lnSpc>
              <a:buSzTx/>
            </a:pPr>
            <a:r>
              <a:rPr lang="en-US" altLang="en-US" dirty="0"/>
              <a:t>Mining Compressed and Redundancy-Aware Patterns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DBE3DBB-012B-43F7-8F11-F52ABE952992}"/>
              </a:ext>
            </a:extLst>
          </p:cNvPr>
          <p:cNvSpPr txBox="1">
            <a:spLocks noChangeArrowheads="1"/>
          </p:cNvSpPr>
          <p:nvPr/>
        </p:nvSpPr>
        <p:spPr>
          <a:xfrm>
            <a:off x="5354320" y="1303684"/>
            <a:ext cx="6673555" cy="5462337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SzTx/>
            </a:pPr>
            <a:r>
              <a:rPr lang="en-US" altLang="en-US" dirty="0"/>
              <a:t>Constraint-Based Frequent Pattern Mining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dirty="0">
                <a:ea typeface="ＭＳ Ｐゴシック" charset="0"/>
              </a:rPr>
              <a:t>Why Constraint-Based Mining? 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Constrained Mining with 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Pattern Anti-Monotonicity</a:t>
            </a:r>
            <a:endParaRPr lang="en-US" kern="0" dirty="0">
              <a:solidFill>
                <a:prstClr val="black"/>
              </a:solidFill>
              <a:ea typeface="ＭＳ Ｐゴシック" charset="0"/>
            </a:endParaRP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Constrained Mining with 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Pattern Monotonicity</a:t>
            </a:r>
            <a:endParaRPr lang="en-US" kern="0" dirty="0">
              <a:solidFill>
                <a:prstClr val="black"/>
              </a:solidFill>
              <a:ea typeface="ＭＳ Ｐゴシック" charset="0"/>
            </a:endParaRP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Constrained Mining with 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Data Anti-Monotonicity</a:t>
            </a:r>
            <a:endParaRPr lang="en-US" dirty="0">
              <a:ea typeface="SimSun" charset="0"/>
            </a:endParaRP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Constrained Mining with 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Succinct Constraints</a:t>
            </a:r>
            <a:endParaRPr lang="en-US" kern="0" dirty="0">
              <a:solidFill>
                <a:prstClr val="black"/>
              </a:solidFill>
              <a:ea typeface="ＭＳ Ｐゴシック" charset="0"/>
            </a:endParaRP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Constrained Mining with </a:t>
            </a:r>
            <a:r>
              <a:rPr lang="en-US" dirty="0">
                <a:solidFill>
                  <a:srgbClr val="000000"/>
                </a:solidFill>
                <a:ea typeface="ＭＳ Ｐゴシック" charset="0"/>
              </a:rPr>
              <a:t>Convertible Constraints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kern="0" dirty="0">
                <a:solidFill>
                  <a:prstClr val="black"/>
                </a:solidFill>
              </a:rPr>
              <a:t>Handling Multiple Constraints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>
                <a:solidFill>
                  <a:srgbClr val="000000"/>
                </a:solidFill>
              </a:rPr>
              <a:t>Constraint-Based Sequential-Pattern Mining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24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160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marL="457200" indent="-457200">
              <a:lnSpc>
                <a:spcPct val="200000"/>
              </a:lnSpc>
              <a:buSzTx/>
            </a:pPr>
            <a:r>
              <a:rPr lang="en-US" altLang="en-US" sz="4000" dirty="0"/>
              <a:t>Summary: Pattern Mining: Advanced Methods (II)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2302" y="1239520"/>
            <a:ext cx="5488578" cy="538265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buSzTx/>
            </a:pPr>
            <a:r>
              <a:rPr lang="en-US" altLang="en-US" dirty="0"/>
              <a:t>Sequential Pattern Mining</a:t>
            </a:r>
          </a:p>
          <a:p>
            <a:pPr lvl="1"/>
            <a:r>
              <a:rPr lang="en-US" dirty="0"/>
              <a:t>Sequential Pattern and Sequential Pattern Mining </a:t>
            </a:r>
          </a:p>
          <a:p>
            <a:pPr lvl="1"/>
            <a:r>
              <a:rPr lang="en-US" dirty="0"/>
              <a:t>GSP: </a:t>
            </a:r>
            <a:r>
              <a:rPr lang="en-US" dirty="0" err="1"/>
              <a:t>Apriori</a:t>
            </a:r>
            <a:r>
              <a:rPr lang="en-US" dirty="0"/>
              <a:t>-Based Sequential Pattern Mining</a:t>
            </a:r>
          </a:p>
          <a:p>
            <a:pPr lvl="1"/>
            <a:r>
              <a:rPr lang="en-US" dirty="0"/>
              <a:t>SPADE: Sequential Pattern Mining in Vertical Data Format</a:t>
            </a:r>
          </a:p>
          <a:p>
            <a:pPr lvl="1"/>
            <a:r>
              <a:rPr lang="en-US" dirty="0" err="1"/>
              <a:t>PrefixSpan</a:t>
            </a:r>
            <a:r>
              <a:rPr lang="en-US" dirty="0"/>
              <a:t>: Sequential Pattern Mining by Pattern-Growth</a:t>
            </a:r>
          </a:p>
          <a:p>
            <a:pPr lvl="1"/>
            <a:r>
              <a:rPr lang="en-US" dirty="0" err="1"/>
              <a:t>CloSpan</a:t>
            </a:r>
            <a:r>
              <a:rPr lang="en-US" dirty="0"/>
              <a:t>: Mining Closed Sequential Patterns</a:t>
            </a:r>
          </a:p>
          <a:p>
            <a:pPr lvl="1"/>
            <a:r>
              <a:rPr lang="en-US" dirty="0"/>
              <a:t>Constraint-Based Sequential Pattern Mining</a:t>
            </a:r>
            <a:endParaRPr lang="en-US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DBE3DBB-012B-43F7-8F11-F52ABE952992}"/>
              </a:ext>
            </a:extLst>
          </p:cNvPr>
          <p:cNvSpPr txBox="1">
            <a:spLocks noChangeArrowheads="1"/>
          </p:cNvSpPr>
          <p:nvPr/>
        </p:nvSpPr>
        <p:spPr>
          <a:xfrm>
            <a:off x="6260165" y="1159842"/>
            <a:ext cx="5488578" cy="5462337"/>
          </a:xfrm>
          <a:prstGeom prst="rect">
            <a:avLst/>
          </a:prstGeom>
          <a:noFill/>
        </p:spPr>
        <p:txBody>
          <a:bodyPr vert="horz" lIns="92075" tIns="46038" rIns="92075" bIns="4603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00"/>
              </a:spcBef>
              <a:buSzTx/>
            </a:pPr>
            <a:r>
              <a:rPr lang="en-US" altLang="en-US" dirty="0"/>
              <a:t>Graph Pattern Mining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/>
              <a:t>Graph Pattern and Graph Pattern Mining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 err="1"/>
              <a:t>Apriori</a:t>
            </a:r>
            <a:r>
              <a:rPr lang="en-US" altLang="en-US" dirty="0"/>
              <a:t>-Based Graph Pattern Mining Methods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 err="1"/>
              <a:t>gSpan</a:t>
            </a:r>
            <a:r>
              <a:rPr lang="en-US" altLang="en-US" dirty="0"/>
              <a:t>: A Pattern-Growth-Based Method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 err="1"/>
              <a:t>CloseGraph</a:t>
            </a:r>
            <a:r>
              <a:rPr lang="en-US" altLang="en-US" dirty="0"/>
              <a:t>: Mining Closed Graph Patterns</a:t>
            </a:r>
          </a:p>
          <a:p>
            <a:pPr marL="688969" lvl="1" indent="-457200">
              <a:spcBef>
                <a:spcPts val="400"/>
              </a:spcBef>
              <a:buSzTx/>
            </a:pPr>
            <a:r>
              <a:rPr lang="en-US" altLang="en-US" dirty="0"/>
              <a:t>Graph Pattern Applications</a:t>
            </a:r>
          </a:p>
          <a:p>
            <a:pPr marL="457200" indent="-457200">
              <a:spcBef>
                <a:spcPts val="400"/>
              </a:spcBef>
              <a:buSzTx/>
            </a:pPr>
            <a:r>
              <a:rPr lang="en-US" altLang="en-US" dirty="0"/>
              <a:t>Application I:  Mining Software Copy-and-Paste Bugs</a:t>
            </a:r>
          </a:p>
          <a:p>
            <a:pPr marL="457200" indent="-457200">
              <a:spcBef>
                <a:spcPts val="400"/>
              </a:spcBef>
              <a:buSzTx/>
            </a:pPr>
            <a:r>
              <a:rPr lang="en-US" altLang="en-US" dirty="0"/>
              <a:t>Application II:  Phrase Mining  </a:t>
            </a:r>
          </a:p>
        </p:txBody>
      </p:sp>
    </p:spTree>
    <p:extLst>
      <p:ext uri="{BB962C8B-B14F-4D97-AF65-F5344CB8AC3E}">
        <p14:creationId xmlns:p14="http://schemas.microsoft.com/office/powerpoint/2010/main" val="29051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228600"/>
            <a:ext cx="111760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References: Mining Diverse Patterns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68266" y="1129838"/>
            <a:ext cx="10976034" cy="5659582"/>
          </a:xfrm>
        </p:spPr>
        <p:txBody>
          <a:bodyPr/>
          <a:lstStyle/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/>
              <a:t>R. </a:t>
            </a:r>
            <a:r>
              <a:rPr lang="en-US" altLang="en-US" sz="2400" dirty="0" err="1"/>
              <a:t>Srikant</a:t>
            </a:r>
            <a:r>
              <a:rPr lang="en-US" altLang="en-US" sz="2400" dirty="0"/>
              <a:t> and R. Agrawal, “Mining generalized association rules”, VLDB'95</a:t>
            </a:r>
          </a:p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/>
              <a:t>Y. </a:t>
            </a:r>
            <a:r>
              <a:rPr lang="en-US" altLang="en-US" sz="2400" dirty="0" err="1"/>
              <a:t>Aumann</a:t>
            </a:r>
            <a:r>
              <a:rPr lang="en-US" altLang="en-US" sz="2400" dirty="0"/>
              <a:t> and Y. </a:t>
            </a:r>
            <a:r>
              <a:rPr lang="en-US" altLang="en-US" sz="2400" dirty="0" err="1"/>
              <a:t>Lindell</a:t>
            </a:r>
            <a:r>
              <a:rPr lang="en-US" altLang="en-US" sz="2400" dirty="0"/>
              <a:t>, “A Statistical Theory for Quantitative Association Rules”, KDD'99</a:t>
            </a:r>
          </a:p>
          <a:p>
            <a:pPr marL="457200" indent="-457200">
              <a:spcAft>
                <a:spcPts val="600"/>
              </a:spcAft>
            </a:pPr>
            <a:r>
              <a:rPr lang="en-US" sz="2400" dirty="0"/>
              <a:t>K. Wang, Y. He, J. Han, “Pushing Support Constraints Into Association Rules Mining”, IEEE Trans. Knowledge and Data Eng. 15(3): 642-658, 2003</a:t>
            </a:r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/>
              <a:t>D. Xin, J. Han, X. Yan and H. Cheng, "On Compressing Frequent Patterns", Knowledge and Data Engineering, 60(1): 5-29, 2007</a:t>
            </a:r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/>
              <a:t>D. Xin, H. Cheng, X. Yan, and J. Han, "Extracting Redundancy-Aware Top-K Patterns", KDD'06</a:t>
            </a:r>
          </a:p>
          <a:p>
            <a:pPr marL="457200" indent="-457200" eaLnBrk="1" hangingPunct="1">
              <a:spcAft>
                <a:spcPts val="600"/>
              </a:spcAft>
            </a:pPr>
            <a:r>
              <a:rPr lang="en-US" altLang="en-US" sz="2400" dirty="0"/>
              <a:t>J. Han, H. Cheng, D. Xin, and X. Yan, "Frequent Pattern Mining: Current Status and Future Directions", Data Mining and Knowledge Discovery, 15(1): 55-86, 2007</a:t>
            </a:r>
          </a:p>
          <a:p>
            <a:pPr marL="457200" indent="-457200">
              <a:spcAft>
                <a:spcPts val="600"/>
              </a:spcAft>
            </a:pPr>
            <a:r>
              <a:rPr lang="en-US" altLang="en-US" sz="2400" dirty="0"/>
              <a:t>F. Zhu, X. Yan, J. Han, P. S. Yu, and H. Cheng, “Mining Colossal Frequent Patterns by Core Pattern Fusion”, ICDE'07</a:t>
            </a:r>
          </a:p>
        </p:txBody>
      </p:sp>
    </p:spTree>
    <p:extLst>
      <p:ext uri="{BB962C8B-B14F-4D97-AF65-F5344CB8AC3E}">
        <p14:creationId xmlns:p14="http://schemas.microsoft.com/office/powerpoint/2010/main" val="31822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-445770" y="80010"/>
            <a:ext cx="12927330" cy="8305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800" dirty="0"/>
              <a:t>References: Constraint-Based Frequent Pattern Mining</a:t>
            </a:r>
            <a:endParaRPr lang="en-GB" sz="3800" dirty="0">
              <a:ea typeface="ＭＳ Ｐゴシック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498764" y="1117603"/>
            <a:ext cx="11342716" cy="556028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400" dirty="0"/>
              <a:t>R. </a:t>
            </a:r>
            <a:r>
              <a:rPr lang="en-US" altLang="en-US" sz="2400" dirty="0" err="1"/>
              <a:t>Srikant</a:t>
            </a:r>
            <a:r>
              <a:rPr lang="en-US" altLang="en-US" sz="2400" dirty="0"/>
              <a:t>, Q. Vu, and R. Agrawal, “Mining association rules with item constraints”, KDD'97</a:t>
            </a:r>
          </a:p>
          <a:p>
            <a:pPr eaLnBrk="1" hangingPunct="1">
              <a:defRPr/>
            </a:pPr>
            <a:r>
              <a:rPr lang="en-US" altLang="en-US" sz="2400" dirty="0"/>
              <a:t>R. Ng, L.V.S. </a:t>
            </a:r>
            <a:r>
              <a:rPr lang="en-US" altLang="en-US" sz="2400" dirty="0" err="1"/>
              <a:t>Lakshmanan</a:t>
            </a:r>
            <a:r>
              <a:rPr lang="en-US" altLang="en-US" sz="2400" dirty="0"/>
              <a:t>, J. Han &amp; A. Pang, “Exploratory mining and pruning optimizations of constrained association rules”, SIGMOD’98</a:t>
            </a:r>
          </a:p>
          <a:p>
            <a:pPr eaLnBrk="1" hangingPunct="1">
              <a:defRPr/>
            </a:pPr>
            <a:r>
              <a:rPr lang="en-US" altLang="en-US" sz="2400" dirty="0"/>
              <a:t>G. </a:t>
            </a:r>
            <a:r>
              <a:rPr lang="en-US" altLang="en-US" sz="2400" dirty="0" err="1"/>
              <a:t>Grahne</a:t>
            </a:r>
            <a:r>
              <a:rPr lang="en-US" altLang="en-US" sz="2400" dirty="0"/>
              <a:t>, L. </a:t>
            </a:r>
            <a:r>
              <a:rPr lang="en-US" altLang="en-US" sz="2400" dirty="0" err="1"/>
              <a:t>Lakshmanan</a:t>
            </a:r>
            <a:r>
              <a:rPr lang="en-US" altLang="en-US" sz="2400" dirty="0"/>
              <a:t>, and X. Wang, “Efficient mining of constrained correlated sets”, ICDE'00</a:t>
            </a:r>
          </a:p>
          <a:p>
            <a:pPr eaLnBrk="1" hangingPunct="1">
              <a:defRPr/>
            </a:pPr>
            <a:r>
              <a:rPr lang="en-US" altLang="en-US" sz="2400" dirty="0"/>
              <a:t>J. Pei, J. Han, and L. V. S. </a:t>
            </a:r>
            <a:r>
              <a:rPr lang="en-US" altLang="en-US" sz="2400" dirty="0" err="1"/>
              <a:t>Lakshmanan</a:t>
            </a:r>
            <a:r>
              <a:rPr lang="en-US" altLang="en-US" sz="2400" dirty="0"/>
              <a:t>, “Mining Frequent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with Convertible Constraints”, ICDE'01</a:t>
            </a:r>
          </a:p>
          <a:p>
            <a:pPr eaLnBrk="1" hangingPunct="1">
              <a:defRPr/>
            </a:pPr>
            <a:r>
              <a:rPr lang="en-US" altLang="en-US" sz="2400" dirty="0">
                <a:cs typeface="Times New Roman" pitchFamily="18" charset="0"/>
              </a:rPr>
              <a:t>J. Pei, J. Han, and W. Wang, “Mining Sequential Patterns with Constraints in Large Databases”, CIKM'02</a:t>
            </a:r>
          </a:p>
          <a:p>
            <a:pPr eaLnBrk="1" hangingPunct="1">
              <a:defRPr/>
            </a:pPr>
            <a:r>
              <a:rPr lang="en-US" altLang="en-US" sz="2400" dirty="0"/>
              <a:t>F. </a:t>
            </a:r>
            <a:r>
              <a:rPr lang="en-US" altLang="en-US" sz="2400" dirty="0" err="1"/>
              <a:t>Bonchi</a:t>
            </a:r>
            <a:r>
              <a:rPr lang="en-US" altLang="en-US" sz="2400" dirty="0"/>
              <a:t>, F. </a:t>
            </a:r>
            <a:r>
              <a:rPr lang="en-US" altLang="en-US" sz="2400" dirty="0" err="1"/>
              <a:t>Giannotti</a:t>
            </a:r>
            <a:r>
              <a:rPr lang="en-US" altLang="en-US" sz="2400" dirty="0"/>
              <a:t>, A. </a:t>
            </a:r>
            <a:r>
              <a:rPr lang="en-US" altLang="en-US" sz="2400" dirty="0" err="1"/>
              <a:t>Mazzanti</a:t>
            </a:r>
            <a:r>
              <a:rPr lang="en-US" altLang="en-US" sz="2400" dirty="0"/>
              <a:t>, and D. </a:t>
            </a:r>
            <a:r>
              <a:rPr lang="en-US" altLang="en-US" sz="2400" dirty="0" err="1"/>
              <a:t>Pedreschi</a:t>
            </a:r>
            <a:r>
              <a:rPr lang="en-US" altLang="en-US" sz="2400" dirty="0"/>
              <a:t>, “</a:t>
            </a:r>
            <a:r>
              <a:rPr lang="en-US" altLang="en-US" sz="2400" dirty="0" err="1"/>
              <a:t>ExAnte</a:t>
            </a:r>
            <a:r>
              <a:rPr lang="en-US" altLang="en-US" sz="2400" dirty="0"/>
              <a:t>: Anticipated Data Reduction in Constrained Pattern Mining”, PKDD'03</a:t>
            </a:r>
          </a:p>
          <a:p>
            <a:pPr eaLnBrk="1" hangingPunct="1">
              <a:defRPr/>
            </a:pPr>
            <a:r>
              <a:rPr lang="en-US" altLang="en-US" sz="2400" dirty="0"/>
              <a:t>F. Zhu, X. Yan, J. Han, and P. S. Yu, “</a:t>
            </a:r>
            <a:r>
              <a:rPr lang="en-US" altLang="en-US" sz="2400" dirty="0" err="1"/>
              <a:t>gPrune</a:t>
            </a:r>
            <a:r>
              <a:rPr lang="en-US" altLang="en-US" sz="2400" dirty="0"/>
              <a:t>: A Constraint Pushing Framework for Graph Pattern Mining”, PAKDD'07</a:t>
            </a:r>
          </a:p>
        </p:txBody>
      </p:sp>
    </p:spTree>
    <p:extLst>
      <p:ext uri="{BB962C8B-B14F-4D97-AF65-F5344CB8AC3E}">
        <p14:creationId xmlns:p14="http://schemas.microsoft.com/office/powerpoint/2010/main" val="10437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37820" y="281940"/>
            <a:ext cx="11508317" cy="685800"/>
          </a:xfrm>
        </p:spPr>
        <p:txBody>
          <a:bodyPr>
            <a:normAutofit/>
          </a:bodyPr>
          <a:lstStyle/>
          <a:p>
            <a:r>
              <a:rPr lang="en-US" altLang="en-US" dirty="0"/>
              <a:t>References: Sequential Pattern Mining</a:t>
            </a:r>
            <a:endParaRPr lang="en-GB" altLang="en-US" dirty="0">
              <a:ea typeface="MS PGothic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51759" y="1144384"/>
            <a:ext cx="10880437" cy="5599315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R. </a:t>
            </a:r>
            <a:r>
              <a:rPr lang="en-US" altLang="en-US" sz="2200" dirty="0" err="1"/>
              <a:t>Srikant</a:t>
            </a:r>
            <a:r>
              <a:rPr lang="en-US" altLang="en-US" sz="2200" dirty="0"/>
              <a:t> and R. Agrawal, “Mining sequential patterns: Generalizations and performance improvements”, EDBT’96</a:t>
            </a:r>
          </a:p>
          <a:p>
            <a:r>
              <a:rPr lang="en-US" altLang="en-US" sz="2200" dirty="0"/>
              <a:t>M. </a:t>
            </a:r>
            <a:r>
              <a:rPr lang="en-US" altLang="en-US" sz="2200" dirty="0" err="1"/>
              <a:t>Zaki</a:t>
            </a:r>
            <a:r>
              <a:rPr lang="en-US" altLang="en-US" sz="2200" dirty="0"/>
              <a:t>, “SPADE: An Efficient Algorithm for Mining Frequent Sequences”, Machine Learning, 2001</a:t>
            </a:r>
            <a:endParaRPr lang="en-US" altLang="en-US" sz="2200" dirty="0">
              <a:cs typeface="Times New Roman" pitchFamily="18" charset="0"/>
            </a:endParaRPr>
          </a:p>
          <a:p>
            <a:r>
              <a:rPr lang="en-US" altLang="en-US" sz="2200" dirty="0"/>
              <a:t>J. Pei, J. Han, B. </a:t>
            </a:r>
            <a:r>
              <a:rPr lang="en-US" altLang="en-US" sz="2200" dirty="0" err="1"/>
              <a:t>Mortazavi-Asl</a:t>
            </a:r>
            <a:r>
              <a:rPr lang="en-US" altLang="en-US" sz="2200" dirty="0"/>
              <a:t>, J. Wang, H. Pinto, Q. Chen, U.  </a:t>
            </a:r>
            <a:r>
              <a:rPr lang="en-US" altLang="en-US" sz="2200" dirty="0" err="1"/>
              <a:t>Dayal</a:t>
            </a:r>
            <a:r>
              <a:rPr lang="en-US" altLang="en-US" sz="2200" dirty="0"/>
              <a:t>, and M.-C. Hsu, "Mining Sequential Patterns by Pattern-Growth: The </a:t>
            </a:r>
            <a:r>
              <a:rPr lang="en-US" altLang="en-US" sz="2200" dirty="0" err="1"/>
              <a:t>PrefixSpan</a:t>
            </a:r>
            <a:r>
              <a:rPr lang="en-US" altLang="en-US" sz="2200" dirty="0"/>
              <a:t> Approach", IEEE TKDE, 16(10), 2004</a:t>
            </a:r>
          </a:p>
          <a:p>
            <a:pPr eaLnBrk="1" hangingPunct="1"/>
            <a:r>
              <a:rPr lang="en-US" altLang="en-US" sz="2200" dirty="0">
                <a:cs typeface="Times New Roman" pitchFamily="18" charset="0"/>
              </a:rPr>
              <a:t>X. Yan, J. Han, and R. </a:t>
            </a:r>
            <a:r>
              <a:rPr lang="en-US" altLang="en-US" sz="2200" dirty="0" err="1">
                <a:cs typeface="Times New Roman" pitchFamily="18" charset="0"/>
              </a:rPr>
              <a:t>Afshar</a:t>
            </a:r>
            <a:r>
              <a:rPr lang="en-US" altLang="en-US" sz="2200" dirty="0">
                <a:cs typeface="Times New Roman" pitchFamily="18" charset="0"/>
              </a:rPr>
              <a:t>, “</a:t>
            </a:r>
            <a:r>
              <a:rPr lang="en-US" altLang="en-US" sz="2200" dirty="0" err="1">
                <a:cs typeface="Times New Roman" pitchFamily="18" charset="0"/>
              </a:rPr>
              <a:t>CloSpan</a:t>
            </a:r>
            <a:r>
              <a:rPr lang="en-US" altLang="en-US" sz="2200" dirty="0">
                <a:cs typeface="Times New Roman" pitchFamily="18" charset="0"/>
              </a:rPr>
              <a:t>: Mining Closed Sequential Patterns in Large Datasets”, SDM'03</a:t>
            </a:r>
          </a:p>
          <a:p>
            <a:pPr>
              <a:defRPr/>
            </a:pPr>
            <a:r>
              <a:rPr lang="en-US" altLang="en-US" sz="2200" dirty="0"/>
              <a:t>J. Pei, J. Han, and W. Wang, "Constraint-based sequential pattern mining: the pattern-growth methods", J. Int. Inf. Sys., 28(2), 2007</a:t>
            </a:r>
          </a:p>
          <a:p>
            <a:r>
              <a:rPr lang="en-US" altLang="en-US" sz="2200" dirty="0"/>
              <a:t>M. N. </a:t>
            </a:r>
            <a:r>
              <a:rPr lang="en-US" altLang="en-US" sz="2200" dirty="0" err="1"/>
              <a:t>Garofalakis</a:t>
            </a:r>
            <a:r>
              <a:rPr lang="en-US" altLang="en-US" sz="2200" dirty="0"/>
              <a:t>, R. </a:t>
            </a:r>
            <a:r>
              <a:rPr lang="en-US" altLang="en-US" sz="2200" dirty="0" err="1"/>
              <a:t>Rastogi</a:t>
            </a:r>
            <a:r>
              <a:rPr lang="en-US" altLang="en-US" sz="2200" dirty="0"/>
              <a:t>, K. Shim: Mining Sequential Patterns with Regular Expression Constraints. IEEE Trans. </a:t>
            </a:r>
            <a:r>
              <a:rPr lang="en-US" altLang="en-US" sz="2200" dirty="0" err="1"/>
              <a:t>Knowl</a:t>
            </a:r>
            <a:r>
              <a:rPr lang="en-US" altLang="en-US" sz="2200" dirty="0"/>
              <a:t>. Data Eng. 14(3), 2002</a:t>
            </a:r>
          </a:p>
          <a:p>
            <a:r>
              <a:rPr lang="en-US" altLang="en-US" sz="2200" dirty="0"/>
              <a:t>H. </a:t>
            </a:r>
            <a:r>
              <a:rPr lang="en-US" altLang="en-US" sz="2200" dirty="0" err="1"/>
              <a:t>Mannila</a:t>
            </a:r>
            <a:r>
              <a:rPr lang="en-US" altLang="en-US" sz="2200" dirty="0"/>
              <a:t>, H. </a:t>
            </a:r>
            <a:r>
              <a:rPr lang="en-US" altLang="en-US" sz="2200" dirty="0" err="1"/>
              <a:t>Toivonen</a:t>
            </a:r>
            <a:r>
              <a:rPr lang="en-US" altLang="en-US" sz="2200" dirty="0"/>
              <a:t>, and A. I. </a:t>
            </a:r>
            <a:r>
              <a:rPr lang="en-US" altLang="en-US" sz="2200" dirty="0" err="1"/>
              <a:t>Verkamo</a:t>
            </a:r>
            <a:r>
              <a:rPr lang="en-US" altLang="en-US" sz="2200" dirty="0"/>
              <a:t>, “Discovery of frequent episodes in event sequences”, Data Mining and Knowledge Discovery, 1997</a:t>
            </a:r>
          </a:p>
        </p:txBody>
      </p:sp>
    </p:spTree>
    <p:extLst>
      <p:ext uri="{BB962C8B-B14F-4D97-AF65-F5344CB8AC3E}">
        <p14:creationId xmlns:p14="http://schemas.microsoft.com/office/powerpoint/2010/main" val="32956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7498"/>
            <a:ext cx="12192000" cy="601662"/>
          </a:xfrm>
        </p:spPr>
        <p:txBody>
          <a:bodyPr>
            <a:noAutofit/>
          </a:bodyPr>
          <a:lstStyle/>
          <a:p>
            <a:r>
              <a:rPr lang="en-US" altLang="en-US" dirty="0"/>
              <a:t>References: Graph Pattern Mining</a:t>
            </a:r>
            <a:endParaRPr lang="en-US" altLang="en-US" sz="3200" dirty="0">
              <a:solidFill>
                <a:srgbClr val="FF000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69855" y="1146317"/>
            <a:ext cx="11166830" cy="531658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C. </a:t>
            </a:r>
            <a:r>
              <a:rPr lang="en-US" altLang="en-US" sz="2200" dirty="0" err="1"/>
              <a:t>Borgelt</a:t>
            </a:r>
            <a:r>
              <a:rPr lang="en-US" altLang="en-US" sz="2200" dirty="0"/>
              <a:t> and M. R. Berthold, Mining molecular fragments: Finding relevant substructures of molecules,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J. </a:t>
            </a:r>
            <a:r>
              <a:rPr lang="en-US" altLang="en-US" sz="2200" dirty="0" err="1"/>
              <a:t>Huan</a:t>
            </a:r>
            <a:r>
              <a:rPr lang="en-US" altLang="en-US" sz="2200" dirty="0"/>
              <a:t>, W. Wang, and J. </a:t>
            </a:r>
            <a:r>
              <a:rPr lang="en-US" altLang="en-US" sz="2200" dirty="0" err="1"/>
              <a:t>Prins</a:t>
            </a:r>
            <a:r>
              <a:rPr lang="en-US" altLang="en-US" sz="2200" dirty="0"/>
              <a:t>. Efficient mining of frequent subgraph in the presence of isomorphism, ICDM'03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A. </a:t>
            </a:r>
            <a:r>
              <a:rPr lang="en-US" altLang="en-US" sz="2200" dirty="0" err="1"/>
              <a:t>Inokuchi</a:t>
            </a:r>
            <a:r>
              <a:rPr lang="en-US" altLang="en-US" sz="2200" dirty="0"/>
              <a:t>, T. </a:t>
            </a:r>
            <a:r>
              <a:rPr lang="en-US" altLang="en-US" sz="2200" dirty="0" err="1"/>
              <a:t>Washio</a:t>
            </a:r>
            <a:r>
              <a:rPr lang="en-US" altLang="en-US" sz="2200" dirty="0"/>
              <a:t>, and H. </a:t>
            </a:r>
            <a:r>
              <a:rPr lang="en-US" altLang="en-US" sz="2200" dirty="0" err="1"/>
              <a:t>Motoda</a:t>
            </a:r>
            <a:r>
              <a:rPr lang="en-US" altLang="en-US" sz="2200" dirty="0"/>
              <a:t>. An </a:t>
            </a:r>
            <a:r>
              <a:rPr lang="en-US" altLang="en-US" sz="2200" dirty="0" err="1"/>
              <a:t>apriori</a:t>
            </a:r>
            <a:r>
              <a:rPr lang="en-US" altLang="en-US" sz="2200" dirty="0"/>
              <a:t>-based algorithm for mining frequent substructures from graph data, PKDD'00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M. </a:t>
            </a:r>
            <a:r>
              <a:rPr lang="en-US" altLang="en-US" sz="2200" dirty="0" err="1"/>
              <a:t>Kuramochi</a:t>
            </a:r>
            <a:r>
              <a:rPr lang="en-US" altLang="en-US" sz="2200" dirty="0"/>
              <a:t> and G. </a:t>
            </a:r>
            <a:r>
              <a:rPr lang="en-US" altLang="en-US" sz="2200" dirty="0" err="1"/>
              <a:t>Karypis</a:t>
            </a:r>
            <a:r>
              <a:rPr lang="en-US" altLang="en-US" sz="2200" dirty="0"/>
              <a:t>. Frequent subgraph discovery, ICDM'01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S. </a:t>
            </a:r>
            <a:r>
              <a:rPr lang="en-US" altLang="en-US" sz="2200" dirty="0" err="1"/>
              <a:t>Nijssen</a:t>
            </a:r>
            <a:r>
              <a:rPr lang="en-US" altLang="en-US" sz="2200" dirty="0"/>
              <a:t> and J. </a:t>
            </a:r>
            <a:r>
              <a:rPr lang="en-US" altLang="en-US" sz="2200" dirty="0" err="1"/>
              <a:t>Kok</a:t>
            </a:r>
            <a:r>
              <a:rPr lang="en-US" altLang="en-US" sz="2200" dirty="0"/>
              <a:t>.  A </a:t>
            </a:r>
            <a:r>
              <a:rPr lang="en-US" altLang="en-US" sz="2200" dirty="0" err="1"/>
              <a:t>Quickstart</a:t>
            </a:r>
            <a:r>
              <a:rPr lang="en-US" altLang="en-US" sz="2200" dirty="0"/>
              <a:t> in Frequent Structure Mining can Make a Difference. KDD'04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N. </a:t>
            </a:r>
            <a:r>
              <a:rPr lang="en-US" altLang="en-US" sz="2200" dirty="0" err="1"/>
              <a:t>Vanetik</a:t>
            </a:r>
            <a:r>
              <a:rPr lang="en-US" altLang="en-US" sz="2200" dirty="0"/>
              <a:t>, E. </a:t>
            </a:r>
            <a:r>
              <a:rPr lang="en-US" altLang="en-US" sz="2200" dirty="0" err="1"/>
              <a:t>Gudes</a:t>
            </a:r>
            <a:r>
              <a:rPr lang="en-US" altLang="en-US" sz="2200" dirty="0"/>
              <a:t>, and S. E. </a:t>
            </a:r>
            <a:r>
              <a:rPr lang="en-US" altLang="en-US" sz="2200" dirty="0" err="1"/>
              <a:t>Shimony</a:t>
            </a:r>
            <a:r>
              <a:rPr lang="en-US" altLang="en-US" sz="2200" dirty="0"/>
              <a:t>. Computing frequent graph patterns from </a:t>
            </a:r>
            <a:r>
              <a:rPr lang="en-US" altLang="en-US" sz="2200" dirty="0" err="1"/>
              <a:t>semistructured</a:t>
            </a:r>
            <a:r>
              <a:rPr lang="en-US" altLang="en-US" sz="2200" dirty="0"/>
              <a:t> data,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X. Yan and J. Han, </a:t>
            </a:r>
            <a:r>
              <a:rPr lang="en-US" altLang="en-US" sz="2200" dirty="0" err="1"/>
              <a:t>gSpan</a:t>
            </a:r>
            <a:r>
              <a:rPr lang="en-US" altLang="en-US" sz="2200" dirty="0"/>
              <a:t>: Graph-Based Substructure Pattern Mining, ICDM'02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X. Yan and J. Han, </a:t>
            </a:r>
            <a:r>
              <a:rPr lang="en-US" altLang="en-US" sz="2200" dirty="0" err="1"/>
              <a:t>CloseGraph</a:t>
            </a:r>
            <a:r>
              <a:rPr lang="en-US" altLang="en-US" sz="2200" dirty="0"/>
              <a:t>: Mining Closed Frequent Graph Patterns, KDD'03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dirty="0"/>
              <a:t>X. Yan, P. S. Yu, J. Han, Graph Indexing: A Frequent Structure-based Approach, SIGMOD'04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latin typeface="Calibri" panose="020F0502020204030204" pitchFamily="34" charset="0"/>
              </a:rPr>
              <a:t>X. Yan, P. S. Yu, and J. Han, Substructure Similarity Search in Graph Databases, SIGMOD'05</a:t>
            </a:r>
          </a:p>
        </p:txBody>
      </p:sp>
    </p:spTree>
    <p:extLst>
      <p:ext uri="{BB962C8B-B14F-4D97-AF65-F5344CB8AC3E}">
        <p14:creationId xmlns:p14="http://schemas.microsoft.com/office/powerpoint/2010/main" val="1546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63415"/>
            <a:ext cx="109728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References: Phrase Mining</a:t>
            </a:r>
            <a:endParaRPr lang="en-US" altLang="en-US" b="1" dirty="0"/>
          </a:p>
        </p:txBody>
      </p:sp>
      <p:sp>
        <p:nvSpPr>
          <p:cNvPr id="46083" name="Content Placeholder 6"/>
          <p:cNvSpPr txBox="1">
            <a:spLocks/>
          </p:cNvSpPr>
          <p:nvPr/>
        </p:nvSpPr>
        <p:spPr bwMode="auto">
          <a:xfrm>
            <a:off x="462978" y="1129771"/>
            <a:ext cx="11266044" cy="563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2000" dirty="0">
                <a:latin typeface="+mn-lt"/>
              </a:rPr>
              <a:t>S. Bergsma, E. </a:t>
            </a:r>
            <a:r>
              <a:rPr lang="en-US" sz="2000" dirty="0" err="1">
                <a:latin typeface="+mn-lt"/>
              </a:rPr>
              <a:t>Pitler</a:t>
            </a:r>
            <a:r>
              <a:rPr lang="en-US" sz="2000" dirty="0">
                <a:latin typeface="+mn-lt"/>
              </a:rPr>
              <a:t>, D. Lin, </a:t>
            </a:r>
            <a:r>
              <a:rPr lang="en-US" sz="2000" dirty="0">
                <a:latin typeface="+mn-lt"/>
                <a:hlinkClick r:id="rId2"/>
              </a:rPr>
              <a:t>Creating Robust Supervised Classifiers via Web-scale N-gram Data</a:t>
            </a:r>
            <a:r>
              <a:rPr lang="en-US" sz="2000" dirty="0">
                <a:latin typeface="+mn-lt"/>
              </a:rPr>
              <a:t>, ACL’2010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it-IT" altLang="en-US" sz="2000" dirty="0">
                <a:solidFill>
                  <a:srgbClr val="000000"/>
                </a:solidFill>
                <a:latin typeface="+mn-lt"/>
              </a:rPr>
              <a:t>D. M. Blei and J. D. Lafferty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sz="2000" dirty="0">
                <a:latin typeface="+mn-lt"/>
                <a:hlinkClick r:id="rId3"/>
              </a:rPr>
              <a:t>Visualizing Topics with Multi-word Expressions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arXiv:0907.1013, 2009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2000" dirty="0">
                <a:latin typeface="+mn-lt"/>
              </a:rPr>
              <a:t>D.M. </a:t>
            </a:r>
            <a:r>
              <a:rPr lang="en-US" sz="2000" dirty="0" err="1">
                <a:latin typeface="+mn-lt"/>
              </a:rPr>
              <a:t>Blei</a:t>
            </a:r>
            <a:r>
              <a:rPr lang="en-US" sz="2000" dirty="0">
                <a:latin typeface="+mn-lt"/>
              </a:rPr>
              <a:t>, A. Y. Ng,  M. I. Jordan, J. D. Lafferty, </a:t>
            </a:r>
            <a:r>
              <a:rPr lang="en-US" sz="2000" dirty="0">
                <a:latin typeface="+mn-lt"/>
                <a:hlinkClick r:id="rId4"/>
              </a:rPr>
              <a:t>Latent </a:t>
            </a:r>
            <a:r>
              <a:rPr lang="en-US" sz="2000" dirty="0" err="1">
                <a:latin typeface="+mn-lt"/>
                <a:hlinkClick r:id="rId4"/>
              </a:rPr>
              <a:t>Dirichlet</a:t>
            </a:r>
            <a:r>
              <a:rPr lang="en-US" sz="2000" dirty="0">
                <a:latin typeface="+mn-lt"/>
                <a:hlinkClick r:id="rId4"/>
              </a:rPr>
              <a:t> Allocation</a:t>
            </a:r>
            <a:r>
              <a:rPr lang="en-US" sz="2000" dirty="0">
                <a:latin typeface="+mn-lt"/>
              </a:rPr>
              <a:t>. JMLR 2003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M. </a:t>
            </a:r>
            <a:r>
              <a:rPr lang="en-US" altLang="en-US" sz="2000" dirty="0" err="1">
                <a:solidFill>
                  <a:srgbClr val="000000"/>
                </a:solidFill>
                <a:latin typeface="+mn-lt"/>
              </a:rPr>
              <a:t>Danilevsky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, C. Wang, N. Desai, X. Ren, J. </a:t>
            </a:r>
            <a:r>
              <a:rPr lang="en-US" altLang="en-US" sz="2000" dirty="0" err="1">
                <a:solidFill>
                  <a:srgbClr val="000000"/>
                </a:solidFill>
                <a:latin typeface="+mn-lt"/>
              </a:rPr>
              <a:t>Guo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, J. Han. </a:t>
            </a:r>
            <a:r>
              <a:rPr lang="en-US" sz="2000" dirty="0">
                <a:latin typeface="+mn-lt"/>
                <a:hlinkClick r:id="rId5"/>
              </a:rPr>
              <a:t>Automatic Construction and Ranking of Topical </a:t>
            </a:r>
            <a:r>
              <a:rPr lang="en-US" sz="2000" dirty="0" err="1">
                <a:latin typeface="+mn-lt"/>
                <a:hlinkClick r:id="rId5"/>
              </a:rPr>
              <a:t>Keyphrases</a:t>
            </a:r>
            <a:r>
              <a:rPr lang="en-US" sz="2000" dirty="0">
                <a:latin typeface="+mn-lt"/>
                <a:hlinkClick r:id="rId5"/>
              </a:rPr>
              <a:t> on Collections of Short Documents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SDM’14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A. El-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Kishky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, Y. Song, C. Wang, C. R. Voss, and J. Han. </a:t>
            </a:r>
            <a:r>
              <a:rPr lang="en-US" sz="2000" dirty="0">
                <a:latin typeface="+mn-lt"/>
                <a:hlinkClick r:id="rId6"/>
              </a:rPr>
              <a:t>Scalable Topical Phrase Mining from Text Corpora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. VLDB’15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R. V. Lindsey, W. P. </a:t>
            </a:r>
            <a:r>
              <a:rPr lang="en-US" altLang="en-US" sz="2000" dirty="0" err="1">
                <a:solidFill>
                  <a:srgbClr val="000000"/>
                </a:solidFill>
                <a:latin typeface="+mn-lt"/>
              </a:rPr>
              <a:t>Headden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, III, M. J. </a:t>
            </a:r>
            <a:r>
              <a:rPr lang="en-US" altLang="en-US" sz="2000" dirty="0" err="1">
                <a:solidFill>
                  <a:srgbClr val="000000"/>
                </a:solidFill>
                <a:latin typeface="+mn-lt"/>
              </a:rPr>
              <a:t>Stipicevic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sz="2000" dirty="0">
                <a:latin typeface="+mn-lt"/>
                <a:hlinkClick r:id="rId7"/>
              </a:rPr>
              <a:t>A Phrase-Discovering Topic Model Using Hierarchical Pitman-</a:t>
            </a:r>
            <a:r>
              <a:rPr lang="en-US" sz="2000" dirty="0" err="1">
                <a:latin typeface="+mn-lt"/>
                <a:hlinkClick r:id="rId7"/>
              </a:rPr>
              <a:t>Yor</a:t>
            </a:r>
            <a:r>
              <a:rPr lang="en-US" sz="2000" dirty="0">
                <a:latin typeface="+mn-lt"/>
                <a:hlinkClick r:id="rId7"/>
              </a:rPr>
              <a:t> Processes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EMNLP-CoNLL’12.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J. Liu, J. Shang, C. Wang, X. Ren, J. Han, </a:t>
            </a:r>
            <a:r>
              <a:rPr lang="en-US" sz="2000" dirty="0">
                <a:latin typeface="+mn-lt"/>
                <a:hlinkClick r:id="rId8"/>
              </a:rPr>
              <a:t>Mining Quality Phrases from Massive Text Corpora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. SIGMOD’15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A.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Parameswaran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, H. Garcia-Molina, and A. </a:t>
            </a:r>
            <a:r>
              <a:rPr lang="en-US" altLang="zh-CN" sz="2000" dirty="0" err="1">
                <a:solidFill>
                  <a:srgbClr val="000000"/>
                </a:solidFill>
                <a:latin typeface="+mn-lt"/>
              </a:rPr>
              <a:t>Rajaraman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sz="2000" dirty="0">
                <a:latin typeface="+mn-lt"/>
                <a:hlinkClick r:id="rId9"/>
              </a:rPr>
              <a:t>Towards the Web of Concepts: Extracting Concepts from Large Datasets</a:t>
            </a:r>
            <a:r>
              <a:rPr lang="en-US" altLang="zh-CN" sz="2000" dirty="0">
                <a:solidFill>
                  <a:srgbClr val="000000"/>
                </a:solidFill>
                <a:latin typeface="+mn-lt"/>
              </a:rPr>
              <a:t>. VLDB’10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it-IT" altLang="en-US" sz="2000" dirty="0">
                <a:solidFill>
                  <a:srgbClr val="000000"/>
                </a:solidFill>
                <a:latin typeface="+mn-lt"/>
              </a:rPr>
              <a:t>X. Wang, A. McCallum, X. Wei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sz="2000" dirty="0">
                <a:latin typeface="+mn-lt"/>
                <a:hlinkClick r:id="rId10"/>
              </a:rPr>
              <a:t>Topical N-grams: Phrase and Topic Discovery, With and Application to Information Retrieval</a:t>
            </a: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. ICDM’07</a:t>
            </a:r>
          </a:p>
          <a:p>
            <a:pPr>
              <a:spcBef>
                <a:spcPts val="600"/>
              </a:spcBef>
              <a:buClr>
                <a:srgbClr val="0000CC"/>
              </a:buClr>
              <a:buSzPct val="80000"/>
              <a:buFont typeface="Wingdings" pitchFamily="2" charset="2"/>
              <a:buChar char="q"/>
            </a:pPr>
            <a:r>
              <a:rPr lang="en-US" sz="2000" b="0" i="0" dirty="0">
                <a:solidFill>
                  <a:srgbClr val="172B4D"/>
                </a:solidFill>
                <a:effectLst/>
                <a:latin typeface="+mn-lt"/>
              </a:rPr>
              <a:t>J. Shang, J. Liu, M. Jiang, X. Ren, C. R Voss, J. Han, "</a:t>
            </a:r>
            <a:r>
              <a:rPr lang="en-US" sz="2000" b="0" i="0" u="none" strike="noStrike" dirty="0">
                <a:solidFill>
                  <a:srgbClr val="3B73AF"/>
                </a:solidFill>
                <a:effectLst/>
                <a:latin typeface="+mn-lt"/>
                <a:hlinkClick r:id="rId11"/>
              </a:rPr>
              <a:t>Automated Phrase Mining from Massive Text Corpora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+mn-lt"/>
              </a:rPr>
              <a:t>", IEEE Transactions on Knowledge and Data Engineering, 30(10):</a:t>
            </a:r>
            <a:r>
              <a:rPr lang="en-US" sz="2000" b="0" i="0" u="none" strike="noStrike" dirty="0">
                <a:solidFill>
                  <a:srgbClr val="3B73AF"/>
                </a:solidFill>
                <a:effectLst/>
                <a:latin typeface="+mn-lt"/>
                <a:hlinkClick r:id="rId12"/>
              </a:rPr>
              <a:t>1825-1837</a:t>
            </a:r>
            <a:r>
              <a:rPr lang="en-US" sz="2000" b="0" i="0" dirty="0">
                <a:solidFill>
                  <a:srgbClr val="172B4D"/>
                </a:solidFill>
                <a:effectLst/>
                <a:latin typeface="+mn-lt"/>
              </a:rPr>
              <a:t> (2018)</a:t>
            </a:r>
          </a:p>
        </p:txBody>
      </p:sp>
    </p:spTree>
    <p:extLst>
      <p:ext uri="{BB962C8B-B14F-4D97-AF65-F5344CB8AC3E}">
        <p14:creationId xmlns:p14="http://schemas.microsoft.com/office/powerpoint/2010/main" val="427067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10743</Words>
  <Application>Microsoft Office PowerPoint</Application>
  <PresentationFormat>Widescreen</PresentationFormat>
  <Paragraphs>2038</Paragraphs>
  <Slides>99</Slides>
  <Notes>82</Notes>
  <HiddenSlides>26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21" baseType="lpstr">
      <vt:lpstr>ＭＳ Ｐゴシック</vt:lpstr>
      <vt:lpstr>ＭＳ Ｐゴシック</vt:lpstr>
      <vt:lpstr>PMingLiU</vt:lpstr>
      <vt:lpstr>宋体</vt:lpstr>
      <vt:lpstr>宋体</vt:lpstr>
      <vt:lpstr>Arial</vt:lpstr>
      <vt:lpstr>Berlin Sans FB Demi</vt:lpstr>
      <vt:lpstr>Calibri</vt:lpstr>
      <vt:lpstr>Calibri Light</vt:lpstr>
      <vt:lpstr>Cambria Math</vt:lpstr>
      <vt:lpstr>Candara</vt:lpstr>
      <vt:lpstr>Gill Sans Light</vt:lpstr>
      <vt:lpstr>Helvetica</vt:lpstr>
      <vt:lpstr>Math B</vt:lpstr>
      <vt:lpstr>Symbol</vt:lpstr>
      <vt:lpstr>Tahoma</vt:lpstr>
      <vt:lpstr>Times New Roman</vt:lpstr>
      <vt:lpstr>Verdana</vt:lpstr>
      <vt:lpstr>Wingdings</vt:lpstr>
      <vt:lpstr>Retrospect</vt:lpstr>
      <vt:lpstr>Worksheet</vt:lpstr>
      <vt:lpstr>Photo Editor Photo</vt:lpstr>
      <vt:lpstr>Pattern Mining: Advanced Methods</vt:lpstr>
      <vt:lpstr>Mining Various Kinds of Patterns </vt:lpstr>
      <vt:lpstr>Mining Multiple-Level Frequent Patterns</vt:lpstr>
      <vt:lpstr>Redundancy Filtering at Mining Multi-Level Associations </vt:lpstr>
      <vt:lpstr>Customized Min-Supports for Different Kinds of Items</vt:lpstr>
      <vt:lpstr>Mining Multi-Dimensional Associations</vt:lpstr>
      <vt:lpstr>Mining Quantitative Associations</vt:lpstr>
      <vt:lpstr>Mining Extraordinary Phenomena in Quantitative Association Mining</vt:lpstr>
      <vt:lpstr>Rare Patterns vs. Negative Patterns</vt:lpstr>
      <vt:lpstr>Defining Negative Correlated Patterns</vt:lpstr>
      <vt:lpstr>Defining Negative Correlation:  Need Null-Invariance in Definition</vt:lpstr>
      <vt:lpstr>Pattern Mining: Advanced Methods</vt:lpstr>
      <vt:lpstr>Mining Compressed Patterns</vt:lpstr>
      <vt:lpstr>Redundancy-Aware Top-k Patterns</vt:lpstr>
      <vt:lpstr>Pattern Mining: Advanced Methods</vt:lpstr>
      <vt:lpstr>Why Constraint-Based Mining?</vt:lpstr>
      <vt:lpstr>Various Kinds of User-Specified Constraints in Data Mining</vt:lpstr>
      <vt:lpstr>Pattern Space Pruning with Pattern Anti-Monotonicity </vt:lpstr>
      <vt:lpstr>Apriori for Pattern Anti-Monotone Constraint</vt:lpstr>
      <vt:lpstr>Pattern Monotonicity and Its Roles</vt:lpstr>
      <vt:lpstr>Convertible Constraints: Ordering Data in Transactions</vt:lpstr>
      <vt:lpstr>Can item-reordering work for Apriori? </vt:lpstr>
      <vt:lpstr>Pattern Space Pruning w. Convertible Constraints</vt:lpstr>
      <vt:lpstr>Construct FP-tree from the Transaction DB</vt:lpstr>
      <vt:lpstr>Find Patterns Having a From a-conditional Database</vt:lpstr>
      <vt:lpstr>Find Patterns Having f From f-conditional Database</vt:lpstr>
      <vt:lpstr>Find Patterns Having f From f-conditional Database</vt:lpstr>
      <vt:lpstr>Data Space Pruning with Data Anti-Monotonicity</vt:lpstr>
      <vt:lpstr>Data Space Pruning Should Be Explored Recursively </vt:lpstr>
      <vt:lpstr>Data Space Pruning Explored Recursively (Continued)</vt:lpstr>
      <vt:lpstr>Succinctness: Pruning Both Data and Pattern Spaces</vt:lpstr>
      <vt:lpstr>The Apriori Algorithm — Example</vt:lpstr>
      <vt:lpstr>Constrained Apriori : Push a Succinct Constraint Deep </vt:lpstr>
      <vt:lpstr>Constrained FP-Growth: Push a Succinct Constraint Deep </vt:lpstr>
      <vt:lpstr>Different Kinds of Constraints Lead to Different Pruning Strategies</vt:lpstr>
      <vt:lpstr>How to Handle Multiple Constraints?</vt:lpstr>
      <vt:lpstr>Pattern Mining: Advanced Methods</vt:lpstr>
      <vt:lpstr>Sequential Pattern Mining</vt:lpstr>
      <vt:lpstr>Sequential Pattern Mining</vt:lpstr>
      <vt:lpstr>Sequential Pattern Examples</vt:lpstr>
      <vt:lpstr>Sequential Pattern and Sequential Pattern Mining </vt:lpstr>
      <vt:lpstr>Sequential Pattern and Sequential Pattern Mining </vt:lpstr>
      <vt:lpstr>Sequential Pattern Mining Algorithms</vt:lpstr>
      <vt:lpstr>GSP: Apriori-Based Sequential Pattern Mining</vt:lpstr>
      <vt:lpstr>GSP: Apriori-Based Sequential Pattern Mining</vt:lpstr>
      <vt:lpstr>GSP Mining and Pruning</vt:lpstr>
      <vt:lpstr>Sequential Pattern Mining in Vertical Data Format: The SPADE Algorithm</vt:lpstr>
      <vt:lpstr>PrefixSpan: A Pattern-Growth Approach</vt:lpstr>
      <vt:lpstr>PrefixSpan: Mining Prefix-Projected DBs</vt:lpstr>
      <vt:lpstr>Implementation Consideration: Pseudo-Projection vs. Physical Projection</vt:lpstr>
      <vt:lpstr>CloSpan: Mining Closed Sequential Patterns</vt:lpstr>
      <vt:lpstr>CloSpan: When Two Projected DBs Have the Same Size </vt:lpstr>
      <vt:lpstr>Constraint-Based Sequential-Pattern Mining</vt:lpstr>
      <vt:lpstr>Timing-Based Constraints in Seq.-Pattern Mining</vt:lpstr>
      <vt:lpstr>Episodes and Episode Pattern Mining</vt:lpstr>
      <vt:lpstr>Pattern Mining: Advanced Methods</vt:lpstr>
      <vt:lpstr>What Is Graph Pattern Mining?</vt:lpstr>
      <vt:lpstr>Frequent (Sub)Graph Patterns</vt:lpstr>
      <vt:lpstr>Applications of Graph Pattern Mining</vt:lpstr>
      <vt:lpstr>Apriori-Based Approach</vt:lpstr>
      <vt:lpstr>Candidate Generation:   Vertex Growing vs. Edge Growing</vt:lpstr>
      <vt:lpstr>Pattern-Growth Approach</vt:lpstr>
      <vt:lpstr>Why Mine Closed Graph Patterns?</vt:lpstr>
      <vt:lpstr>CloseGraph: Directly Mining Closed Graph Patterns</vt:lpstr>
      <vt:lpstr>Application of Pattern Mining: Graph Indexing</vt:lpstr>
      <vt:lpstr>Pattern Mining: Advanced Methods</vt:lpstr>
      <vt:lpstr>Pattern Mining Application I: Software Bug Detection</vt:lpstr>
      <vt:lpstr>Application Example: Mining Copy-and-Paste Bugs</vt:lpstr>
      <vt:lpstr>Building Sequence Database from Source Code</vt:lpstr>
      <vt:lpstr>Sequential Pattern Mining &amp; Detecting “Forget-to-Change” Bugs</vt:lpstr>
      <vt:lpstr>Why Phrase Mining?</vt:lpstr>
      <vt:lpstr>From Frequent Pattern Mining to Phrase Mining</vt:lpstr>
      <vt:lpstr>ToPMine: Phrase Mining before Topic Modeling</vt:lpstr>
      <vt:lpstr>Collocation Mining</vt:lpstr>
      <vt:lpstr>Phrase Candidate Generation: Frequent Pattern Mining + Statistical Analysis </vt:lpstr>
      <vt:lpstr>ToPMine:  Experiments on DBLP Abstracts</vt:lpstr>
      <vt:lpstr>ToPMine:  Experiments on Yelp Reviews</vt:lpstr>
      <vt:lpstr>SagPhrase: Phrase Mining with Tiny Training Sets </vt:lpstr>
      <vt:lpstr>SegPhrase+: The Overall Framework</vt:lpstr>
      <vt:lpstr>SegPhrase: Pattern Mining and Feature Extraction</vt:lpstr>
      <vt:lpstr>SegPhrase: Classification Using Tiny Training Sets </vt:lpstr>
      <vt:lpstr>Performance: Precision Recall Curves on DBLP</vt:lpstr>
      <vt:lpstr>Experimental Results:  Interesting Phrases Generated (From Titles &amp; Abstracts of SIGKDD)</vt:lpstr>
      <vt:lpstr>Mining Quality Phrases in Multiple Languages</vt:lpstr>
      <vt:lpstr>PowerPoint Presentation</vt:lpstr>
      <vt:lpstr>Robust Positive-Only Distant Training</vt:lpstr>
      <vt:lpstr>Why Is Positive-Only Distant Training Robust?</vt:lpstr>
      <vt:lpstr>Modeling Single-Word Phrases: Enhancing Recall</vt:lpstr>
      <vt:lpstr>AutoPhrase: Cross-Domain Evaluation Results</vt:lpstr>
      <vt:lpstr>AutoPhrase: Cross-Language Evaluation Results</vt:lpstr>
      <vt:lpstr>PowerPoint Presentation</vt:lpstr>
      <vt:lpstr>Pattern Mining: Advanced Methods</vt:lpstr>
      <vt:lpstr>Summary: Pattern Mining: Advanced Methods (I)</vt:lpstr>
      <vt:lpstr>Summary: Pattern Mining: Advanced Methods (II)</vt:lpstr>
      <vt:lpstr>References: Mining Diverse Patterns</vt:lpstr>
      <vt:lpstr>References: Constraint-Based Frequent Pattern Mining</vt:lpstr>
      <vt:lpstr>References: Sequential Pattern Mining</vt:lpstr>
      <vt:lpstr>References: Graph Pattern Mining</vt:lpstr>
      <vt:lpstr>References: Phrase Mining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2024-04-21T09:39:32Z</dcterms:created>
  <dcterms:modified xsi:type="dcterms:W3CDTF">2024-04-21T09:39:43Z</dcterms:modified>
</cp:coreProperties>
</file>